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p15="http://schemas.microsoft.com/office/powerpoint/2012/mai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88" r:id="rId1"/>
  </p:sldMasterIdLst>
  <p:notesMasterIdLst>
    <p:notesMasterId r:id="rId25"/>
  </p:notesMasterIdLst>
  <p:handoutMasterIdLst>
    <p:handoutMasterId r:id="rId26"/>
  </p:handoutMasterIdLst>
  <p:sldIdLst>
    <p:sldId id="256" r:id="rId2"/>
    <p:sldId id="271" r:id="rId3"/>
    <p:sldId id="287" r:id="rId4"/>
    <p:sldId id="292" r:id="rId5"/>
    <p:sldId id="293" r:id="rId6"/>
    <p:sldId id="294" r:id="rId7"/>
    <p:sldId id="295" r:id="rId8"/>
    <p:sldId id="310" r:id="rId9"/>
    <p:sldId id="296" r:id="rId10"/>
    <p:sldId id="297" r:id="rId11"/>
    <p:sldId id="305" r:id="rId12"/>
    <p:sldId id="303" r:id="rId13"/>
    <p:sldId id="306" r:id="rId14"/>
    <p:sldId id="298" r:id="rId15"/>
    <p:sldId id="301" r:id="rId16"/>
    <p:sldId id="308" r:id="rId17"/>
    <p:sldId id="307" r:id="rId18"/>
    <p:sldId id="299" r:id="rId19"/>
    <p:sldId id="284" r:id="rId20"/>
    <p:sldId id="309" r:id="rId21"/>
    <p:sldId id="311" r:id="rId22"/>
    <p:sldId id="269" r:id="rId23"/>
    <p:sldId id="290" r:id="rId24"/>
  </p:sldIdLst>
  <p:sldSz cx="9144000" cy="6858000" type="screen4x3"/>
  <p:notesSz cx="7099300" cy="1023461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511">
          <p15:clr>
            <a:srgbClr val="A4A3A4"/>
          </p15:clr>
        </p15:guide>
        <p15:guide id="2" orient="horz" pos="2593">
          <p15:clr>
            <a:srgbClr val="A4A3A4"/>
          </p15:clr>
        </p15:guide>
        <p15:guide id="3" orient="horz" pos="559">
          <p15:clr>
            <a:srgbClr val="A4A3A4"/>
          </p15:clr>
        </p15:guide>
        <p15:guide id="4" orient="horz" pos="4261">
          <p15:clr>
            <a:srgbClr val="A4A3A4"/>
          </p15:clr>
        </p15:guide>
        <p15:guide id="5" orient="horz" pos="2707">
          <p15:clr>
            <a:srgbClr val="A4A3A4"/>
          </p15:clr>
        </p15:guide>
        <p15:guide id="6" orient="horz" pos="3899">
          <p15:clr>
            <a:srgbClr val="A4A3A4"/>
          </p15:clr>
        </p15:guide>
        <p15:guide id="7" orient="horz" pos="4207">
          <p15:clr>
            <a:srgbClr val="A4A3A4"/>
          </p15:clr>
        </p15:guide>
        <p15:guide id="8" pos="288">
          <p15:clr>
            <a:srgbClr val="A4A3A4"/>
          </p15:clr>
        </p15:guide>
        <p15:guide id="9" pos="2882">
          <p15:clr>
            <a:srgbClr val="A4A3A4"/>
          </p15:clr>
        </p15:guide>
        <p15:guide id="10" pos="5465">
          <p15:clr>
            <a:srgbClr val="A4A3A4"/>
          </p15:clr>
        </p15:guide>
        <p15:guide id="11" pos="526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AA6"/>
    <a:srgbClr val="009A40"/>
    <a:srgbClr val="00FE40"/>
    <a:srgbClr val="F4F3F2"/>
    <a:srgbClr val="DDF0FF"/>
    <a:srgbClr val="E8E6E4"/>
    <a:srgbClr val="DCD9D6"/>
    <a:srgbClr val="8B8178"/>
    <a:srgbClr val="34B233"/>
    <a:srgbClr val="003F72"/>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82" autoAdjust="0"/>
    <p:restoredTop sz="78689" autoAdjust="0"/>
  </p:normalViewPr>
  <p:slideViewPr>
    <p:cSldViewPr snapToGrid="0" snapToObjects="1">
      <p:cViewPr varScale="1">
        <p:scale>
          <a:sx n="90" d="100"/>
          <a:sy n="90" d="100"/>
        </p:scale>
        <p:origin x="2118" y="66"/>
      </p:cViewPr>
      <p:guideLst>
        <p:guide orient="horz" pos="1511"/>
        <p:guide orient="horz" pos="2593"/>
        <p:guide orient="horz" pos="559"/>
        <p:guide orient="horz" pos="4261"/>
        <p:guide orient="horz" pos="2707"/>
        <p:guide orient="horz" pos="3899"/>
        <p:guide orient="horz" pos="4207"/>
        <p:guide pos="288"/>
        <p:guide pos="2882"/>
        <p:guide pos="5465"/>
        <p:guide pos="5261"/>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0" cy="720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99038" tIns="49520" rIns="99038" bIns="49520" rtlCol="0"/>
          <a:lstStyle>
            <a:lvl1pPr algn="l">
              <a:defRPr sz="1300"/>
            </a:lvl1pPr>
          </a:lstStyle>
          <a:p>
            <a:endParaRPr lang="en-US"/>
          </a:p>
        </p:txBody>
      </p:sp>
      <p:sp>
        <p:nvSpPr>
          <p:cNvPr id="3" name="Date Placeholder 2"/>
          <p:cNvSpPr>
            <a:spLocks noGrp="1"/>
          </p:cNvSpPr>
          <p:nvPr>
            <p:ph type="dt" sz="quarter" idx="1"/>
          </p:nvPr>
        </p:nvSpPr>
        <p:spPr>
          <a:xfrm>
            <a:off x="4021294" y="1"/>
            <a:ext cx="3076363" cy="511731"/>
          </a:xfrm>
          <a:prstGeom prst="rect">
            <a:avLst/>
          </a:prstGeom>
        </p:spPr>
        <p:txBody>
          <a:bodyPr vert="horz" lIns="99038" tIns="49520" rIns="99038" bIns="49520" rtlCol="0"/>
          <a:lstStyle>
            <a:lvl1pPr algn="r">
              <a:defRPr sz="1300"/>
            </a:lvl1pPr>
          </a:lstStyle>
          <a:p>
            <a:fld id="{9826C64F-84FD-9D42-A26E-FCAA94408A3A}" type="datetime1">
              <a:rPr lang="en-GB" smtClean="0"/>
              <a:t>17/03/2021</a:t>
            </a:fld>
            <a:endParaRPr lang="en-US"/>
          </a:p>
        </p:txBody>
      </p:sp>
      <p:sp>
        <p:nvSpPr>
          <p:cNvPr id="4" name="Footer Placeholder 3"/>
          <p:cNvSpPr>
            <a:spLocks noGrp="1"/>
          </p:cNvSpPr>
          <p:nvPr>
            <p:ph type="ftr" sz="quarter" idx="2"/>
          </p:nvPr>
        </p:nvSpPr>
        <p:spPr>
          <a:xfrm>
            <a:off x="0" y="9721107"/>
            <a:ext cx="3076363" cy="511731"/>
          </a:xfrm>
          <a:prstGeom prst="rect">
            <a:avLst/>
          </a:prstGeom>
        </p:spPr>
        <p:txBody>
          <a:bodyPr vert="horz" lIns="99038" tIns="49520" rIns="99038" bIns="49520" rtlCol="0" anchor="b"/>
          <a:lstStyle>
            <a:lvl1pPr algn="l">
              <a:defRPr sz="1300"/>
            </a:lvl1pPr>
          </a:lstStyle>
          <a:p>
            <a:endParaRPr lang="en-US"/>
          </a:p>
        </p:txBody>
      </p:sp>
      <p:sp>
        <p:nvSpPr>
          <p:cNvPr id="5" name="Slide Number Placeholder 4"/>
          <p:cNvSpPr>
            <a:spLocks noGrp="1"/>
          </p:cNvSpPr>
          <p:nvPr>
            <p:ph type="sldNum" sz="quarter" idx="3"/>
          </p:nvPr>
        </p:nvSpPr>
        <p:spPr>
          <a:xfrm>
            <a:off x="4021294" y="9721107"/>
            <a:ext cx="3076363" cy="511731"/>
          </a:xfrm>
          <a:prstGeom prst="rect">
            <a:avLst/>
          </a:prstGeom>
        </p:spPr>
        <p:txBody>
          <a:bodyPr vert="horz" lIns="99038" tIns="49520" rIns="99038" bIns="49520" rtlCol="0" anchor="b"/>
          <a:lstStyle>
            <a:lvl1pPr algn="r">
              <a:defRPr sz="1300"/>
            </a:lvl1pPr>
          </a:lstStyle>
          <a:p>
            <a:fld id="{AE9301C6-3DA6-5D4C-AFD8-5932A40E0E35}" type="slidenum">
              <a:rPr lang="en-US" smtClean="0"/>
              <a:t>‹#›</a:t>
            </a:fld>
            <a:endParaRPr lang="en-US"/>
          </a:p>
        </p:txBody>
      </p:sp>
    </p:spTree>
    <p:extLst>
      <p:ext uri="{BB962C8B-B14F-4D97-AF65-F5344CB8AC3E}">
        <p14:creationId xmlns:p14="http://schemas.microsoft.com/office/powerpoint/2010/main" val="1671858343"/>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76363" cy="511731"/>
          </a:xfrm>
          <a:prstGeom prst="rect">
            <a:avLst/>
          </a:prstGeom>
        </p:spPr>
        <p:txBody>
          <a:bodyPr vert="horz" lIns="99038" tIns="49520" rIns="99038" bIns="49520" rtlCol="0"/>
          <a:lstStyle>
            <a:lvl1pPr algn="l">
              <a:defRPr sz="1300"/>
            </a:lvl1pPr>
          </a:lstStyle>
          <a:p>
            <a:endParaRPr lang="en-US"/>
          </a:p>
        </p:txBody>
      </p:sp>
      <p:sp>
        <p:nvSpPr>
          <p:cNvPr id="3" name="Date Placeholder 2"/>
          <p:cNvSpPr>
            <a:spLocks noGrp="1"/>
          </p:cNvSpPr>
          <p:nvPr>
            <p:ph type="dt" idx="1"/>
          </p:nvPr>
        </p:nvSpPr>
        <p:spPr>
          <a:xfrm>
            <a:off x="4021294" y="1"/>
            <a:ext cx="3076363" cy="511731"/>
          </a:xfrm>
          <a:prstGeom prst="rect">
            <a:avLst/>
          </a:prstGeom>
        </p:spPr>
        <p:txBody>
          <a:bodyPr vert="horz" lIns="99038" tIns="49520" rIns="99038" bIns="49520" rtlCol="0"/>
          <a:lstStyle>
            <a:lvl1pPr algn="r">
              <a:defRPr sz="1300"/>
            </a:lvl1pPr>
          </a:lstStyle>
          <a:p>
            <a:fld id="{1046E2B7-3FA7-3147-8D88-3668B3B663DE}" type="datetime1">
              <a:rPr lang="en-GB" smtClean="0"/>
              <a:t>17/03/2021</a:t>
            </a:fld>
            <a:endParaRPr lang="en-US"/>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38" tIns="49520" rIns="99038" bIns="49520" rtlCol="0" anchor="ctr"/>
          <a:lstStyle/>
          <a:p>
            <a:endParaRPr lang="en-US"/>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38" tIns="49520" rIns="99038" bIns="495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721107"/>
            <a:ext cx="3076363" cy="511731"/>
          </a:xfrm>
          <a:prstGeom prst="rect">
            <a:avLst/>
          </a:prstGeom>
        </p:spPr>
        <p:txBody>
          <a:bodyPr vert="horz" lIns="99038" tIns="49520" rIns="99038" bIns="49520" rtlCol="0" anchor="b"/>
          <a:lstStyle>
            <a:lvl1pPr algn="l">
              <a:defRPr sz="1300"/>
            </a:lvl1pPr>
          </a:lstStyle>
          <a:p>
            <a:endParaRPr lang="en-US"/>
          </a:p>
        </p:txBody>
      </p:sp>
      <p:sp>
        <p:nvSpPr>
          <p:cNvPr id="7" name="Slide Number Placeholder 6"/>
          <p:cNvSpPr>
            <a:spLocks noGrp="1"/>
          </p:cNvSpPr>
          <p:nvPr>
            <p:ph type="sldNum" sz="quarter" idx="5"/>
          </p:nvPr>
        </p:nvSpPr>
        <p:spPr>
          <a:xfrm>
            <a:off x="4021294" y="9721107"/>
            <a:ext cx="3076363" cy="511731"/>
          </a:xfrm>
          <a:prstGeom prst="rect">
            <a:avLst/>
          </a:prstGeom>
        </p:spPr>
        <p:txBody>
          <a:bodyPr vert="horz" lIns="99038" tIns="49520" rIns="99038" bIns="49520" rtlCol="0" anchor="b"/>
          <a:lstStyle>
            <a:lvl1pPr algn="r">
              <a:defRPr sz="1300"/>
            </a:lvl1pPr>
          </a:lstStyle>
          <a:p>
            <a:fld id="{724CA2DB-581E-4848-9114-B50C4CE20214}" type="slidenum">
              <a:rPr lang="en-US" smtClean="0"/>
              <a:t>‹#›</a:t>
            </a:fld>
            <a:endParaRPr lang="en-US"/>
          </a:p>
        </p:txBody>
      </p:sp>
    </p:spTree>
    <p:extLst>
      <p:ext uri="{BB962C8B-B14F-4D97-AF65-F5344CB8AC3E}">
        <p14:creationId xmlns:p14="http://schemas.microsoft.com/office/powerpoint/2010/main" val="281732699"/>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2</a:t>
            </a:fld>
            <a:endParaRPr lang="en-US"/>
          </a:p>
        </p:txBody>
      </p:sp>
    </p:spTree>
    <p:extLst>
      <p:ext uri="{BB962C8B-B14F-4D97-AF65-F5344CB8AC3E}">
        <p14:creationId xmlns:p14="http://schemas.microsoft.com/office/powerpoint/2010/main" val="1093098832"/>
      </p:ext>
    </p:extLst>
  </p:cSld>
  <p:clrMapOvr>
    <a:masterClrMapping/>
  </p:clrMapOvr>
</p:notes>
</file>

<file path=ppt/notesSlides/notesSlide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spcBef>
                <a:spcPts val="1000"/>
              </a:spcBef>
              <a:spcAft>
                <a:spcPts val="1440"/>
              </a:spcAft>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4</a:t>
            </a:fld>
            <a:endParaRPr lang="en-US"/>
          </a:p>
        </p:txBody>
      </p:sp>
    </p:spTree>
    <p:extLst>
      <p:ext uri="{BB962C8B-B14F-4D97-AF65-F5344CB8AC3E}">
        <p14:creationId xmlns:p14="http://schemas.microsoft.com/office/powerpoint/2010/main" val="1552819002"/>
      </p:ext>
    </p:extLst>
  </p:cSld>
  <p:clrMapOvr>
    <a:masterClrMapping/>
  </p:clrMapOvr>
</p:notes>
</file>

<file path=ppt/notesSlides/notesSlide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6</a:t>
            </a:fld>
            <a:endParaRPr lang="en-US"/>
          </a:p>
        </p:txBody>
      </p:sp>
    </p:spTree>
    <p:extLst>
      <p:ext uri="{BB962C8B-B14F-4D97-AF65-F5344CB8AC3E}">
        <p14:creationId xmlns:p14="http://schemas.microsoft.com/office/powerpoint/2010/main" val="142548568"/>
      </p:ext>
    </p:extLst>
  </p:cSld>
  <p:clrMapOvr>
    <a:masterClrMapping/>
  </p:clrMapOvr>
</p:notes>
</file>

<file path=ppt/notesSlides/notesSlide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7</a:t>
            </a:fld>
            <a:endParaRPr lang="en-US"/>
          </a:p>
        </p:txBody>
      </p:sp>
    </p:spTree>
    <p:extLst>
      <p:ext uri="{BB962C8B-B14F-4D97-AF65-F5344CB8AC3E}">
        <p14:creationId xmlns:p14="http://schemas.microsoft.com/office/powerpoint/2010/main" val="4110498880"/>
      </p:ext>
    </p:extLst>
  </p:cSld>
  <p:clrMapOvr>
    <a:masterClrMapping/>
  </p:clrMapOvr>
</p:notes>
</file>

<file path=ppt/notesSlides/notesSlide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8</a:t>
            </a:fld>
            <a:endParaRPr lang="en-US"/>
          </a:p>
        </p:txBody>
      </p:sp>
    </p:spTree>
    <p:extLst>
      <p:ext uri="{BB962C8B-B14F-4D97-AF65-F5344CB8AC3E}">
        <p14:creationId xmlns:p14="http://schemas.microsoft.com/office/powerpoint/2010/main" val="3058363642"/>
      </p:ext>
    </p:extLst>
  </p:cSld>
  <p:clrMapOvr>
    <a:masterClrMapping/>
  </p:clrMapOvr>
</p:notes>
</file>

<file path=ppt/notesSlides/notesSlide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9</a:t>
            </a:fld>
            <a:endParaRPr lang="en-US"/>
          </a:p>
        </p:txBody>
      </p:sp>
    </p:spTree>
    <p:extLst>
      <p:ext uri="{BB962C8B-B14F-4D97-AF65-F5344CB8AC3E}">
        <p14:creationId xmlns:p14="http://schemas.microsoft.com/office/powerpoint/2010/main" val="3305904328"/>
      </p:ext>
    </p:extLst>
  </p:cSld>
  <p:clrMapOvr>
    <a:masterClrMapping/>
  </p:clrMapOvr>
</p:notes>
</file>

<file path=ppt/notesSlides/notesSlide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10</a:t>
            </a:fld>
            <a:endParaRPr lang="en-US"/>
          </a:p>
        </p:txBody>
      </p:sp>
    </p:spTree>
    <p:extLst>
      <p:ext uri="{BB962C8B-B14F-4D97-AF65-F5344CB8AC3E}">
        <p14:creationId xmlns:p14="http://schemas.microsoft.com/office/powerpoint/2010/main" val="149200481"/>
      </p:ext>
    </p:extLst>
  </p:cSld>
  <p:clrMapOvr>
    <a:masterClrMapping/>
  </p:clrMapOvr>
</p:notes>
</file>

<file path=ppt/notesSlides/notesSlide8.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11</a:t>
            </a:fld>
            <a:endParaRPr lang="en-US"/>
          </a:p>
        </p:txBody>
      </p:sp>
    </p:spTree>
    <p:extLst>
      <p:ext uri="{BB962C8B-B14F-4D97-AF65-F5344CB8AC3E}">
        <p14:creationId xmlns:p14="http://schemas.microsoft.com/office/powerpoint/2010/main" val="2249647140"/>
      </p:ext>
    </p:extLst>
  </p:cSld>
  <p:clrMapOvr>
    <a:masterClrMapping/>
  </p:clrMapOvr>
</p:notes>
</file>

<file path=ppt/notesSlides/notesSlide9.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b="1" kern="1200" dirty="0">
              <a:solidFill>
                <a:schemeClr val="tx1"/>
              </a:solidFill>
              <a:effectLst/>
              <a:latin typeface="Arial" panose="020B0604020202020204" pitchFamily="34" charset="0"/>
              <a:ea typeface="Calibri" panose="020F0502020204030204" pitchFamily="34" charset="0"/>
              <a:cs typeface="Times New Roman" panose="02020603050405020304" pitchFamily="18" charset="0"/>
            </a:endParaRPr>
          </a:p>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12</a:t>
            </a:fld>
            <a:endParaRPr lang="en-US"/>
          </a:p>
        </p:txBody>
      </p:sp>
    </p:spTree>
    <p:extLst>
      <p:ext uri="{BB962C8B-B14F-4D97-AF65-F5344CB8AC3E}">
        <p14:creationId xmlns:p14="http://schemas.microsoft.com/office/powerpoint/2010/main" val="2094185857"/>
      </p:ext>
    </p:extLst>
  </p:cSld>
  <p:clrMapOvr>
    <a:masterClrMapping/>
  </p:clrMapOvr>
</p:notes>
</file>

<file path=ppt/notesSlides/notesSlide10.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13</a:t>
            </a:fld>
            <a:endParaRPr lang="en-US"/>
          </a:p>
        </p:txBody>
      </p:sp>
    </p:spTree>
    <p:extLst>
      <p:ext uri="{BB962C8B-B14F-4D97-AF65-F5344CB8AC3E}">
        <p14:creationId xmlns:p14="http://schemas.microsoft.com/office/powerpoint/2010/main" val="1505145752"/>
      </p:ext>
    </p:extLst>
  </p:cSld>
  <p:clrMapOvr>
    <a:masterClrMapping/>
  </p:clrMapOvr>
</p:notes>
</file>

<file path=ppt/notesSlides/notesSlide11.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457200" rtl="0" eaLnBrk="1" fontAlgn="auto" latinLnBrk="0" hangingPunct="1">
              <a:lnSpc>
                <a:spcPct val="100000"/>
              </a:lnSpc>
              <a:spcBef>
                <a:spcPts val="1000"/>
              </a:spcBef>
              <a:spcAft>
                <a:spcPts val="1440"/>
              </a:spcAft>
              <a:buClrTx/>
              <a:buSzTx/>
              <a:buFontTx/>
              <a:buNone/>
              <a:tabLst/>
              <a:defRPr/>
            </a:pPr>
            <a:endParaRPr lang="en-GB" sz="1800" dirty="0">
              <a:effectLst/>
              <a:latin typeface="Calibri" panose="020F0502020204030204" pitchFamily="34" charset="0"/>
              <a:ea typeface="Calibri" panose="020F0502020204030204" pitchFamily="34" charset="0"/>
            </a:endParaRPr>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15</a:t>
            </a:fld>
            <a:endParaRPr lang="en-US"/>
          </a:p>
        </p:txBody>
      </p:sp>
    </p:spTree>
    <p:extLst>
      <p:ext uri="{BB962C8B-B14F-4D97-AF65-F5344CB8AC3E}">
        <p14:creationId xmlns:p14="http://schemas.microsoft.com/office/powerpoint/2010/main" val="198749392"/>
      </p:ext>
    </p:extLst>
  </p:cSld>
  <p:clrMapOvr>
    <a:masterClrMapping/>
  </p:clrMapOvr>
</p:notes>
</file>

<file path=ppt/notesSlides/notesSlide12.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16</a:t>
            </a:fld>
            <a:endParaRPr lang="en-US"/>
          </a:p>
        </p:txBody>
      </p:sp>
    </p:spTree>
    <p:extLst>
      <p:ext uri="{BB962C8B-B14F-4D97-AF65-F5344CB8AC3E}">
        <p14:creationId xmlns:p14="http://schemas.microsoft.com/office/powerpoint/2010/main" val="2990343405"/>
      </p:ext>
    </p:extLst>
  </p:cSld>
  <p:clrMapOvr>
    <a:masterClrMapping/>
  </p:clrMapOvr>
</p:notes>
</file>

<file path=ppt/notesSlides/notesSlide13.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Footer Placeholder 3"/>
          <p:cNvSpPr>
            <a:spLocks noGrp="1"/>
          </p:cNvSpPr>
          <p:nvPr>
            <p:ph type="ftr" sz="quarter" idx="4"/>
          </p:nvPr>
        </p:nvSpPr>
        <p:spPr/>
        <p:txBody>
          <a:bodyPr/>
          <a:lstStyle/>
          <a:p>
            <a:endParaRPr lang="en-US"/>
          </a:p>
        </p:txBody>
      </p:sp>
      <p:sp>
        <p:nvSpPr>
          <p:cNvPr id="5" name="Slide Number Placeholder 4"/>
          <p:cNvSpPr>
            <a:spLocks noGrp="1"/>
          </p:cNvSpPr>
          <p:nvPr>
            <p:ph type="sldNum" sz="quarter" idx="5"/>
          </p:nvPr>
        </p:nvSpPr>
        <p:spPr/>
        <p:txBody>
          <a:bodyPr/>
          <a:lstStyle/>
          <a:p>
            <a:fld id="{724CA2DB-581E-4848-9114-B50C4CE20214}" type="slidenum">
              <a:rPr lang="en-US" smtClean="0"/>
              <a:t>17</a:t>
            </a:fld>
            <a:endParaRPr lang="en-US"/>
          </a:p>
        </p:txBody>
      </p:sp>
    </p:spTree>
    <p:extLst>
      <p:ext uri="{BB962C8B-B14F-4D97-AF65-F5344CB8AC3E}">
        <p14:creationId xmlns:p14="http://schemas.microsoft.com/office/powerpoint/2010/main" val="1939761322"/>
      </p:ext>
    </p:extLst>
  </p:cSld>
  <p:clrMapOvr>
    <a:masterClrMapping/>
  </p:clrMapOvr>
</p:notes>
</file>

<file path=ppt/notesSlides/notesSlide14.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4CA2DB-581E-4848-9114-B50C4CE20214}" type="slidenum">
              <a:rPr lang="en-US" smtClean="0"/>
              <a:t>19</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304742052"/>
      </p:ext>
    </p:extLst>
  </p:cSld>
  <p:clrMapOvr>
    <a:masterClrMapping/>
  </p:clrMapOvr>
</p:notes>
</file>

<file path=ppt/notesSlides/notesSlide15.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24CA2DB-581E-4848-9114-B50C4CE20214}" type="slidenum">
              <a:rPr lang="en-US" smtClean="0"/>
              <a:t>20</a:t>
            </a:fld>
            <a:endParaRPr lang="en-US"/>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49192364"/>
      </p:ext>
    </p:extLst>
  </p:cSld>
  <p:clrMapOvr>
    <a:masterClrMapping/>
  </p:clrMapOvr>
</p:notes>
</file>

<file path=ppt/notesSlides/notesSlide16.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10"/>
          </p:nvPr>
        </p:nvSpPr>
        <p:spPr/>
        <p:txBody>
          <a:bodyPr/>
          <a:lstStyle/>
          <a:p>
            <a:endParaRPr lang="en-US"/>
          </a:p>
        </p:txBody>
      </p:sp>
      <p:sp>
        <p:nvSpPr>
          <p:cNvPr id="5" name="Slide Number Placeholder 4"/>
          <p:cNvSpPr>
            <a:spLocks noGrp="1"/>
          </p:cNvSpPr>
          <p:nvPr>
            <p:ph type="sldNum" sz="quarter" idx="11"/>
          </p:nvPr>
        </p:nvSpPr>
        <p:spPr/>
        <p:txBody>
          <a:bodyPr/>
          <a:lstStyle/>
          <a:p>
            <a:fld id="{724CA2DB-581E-4848-9114-B50C4CE20214}" type="slidenum">
              <a:rPr lang="en-US" smtClean="0"/>
              <a:t>22</a:t>
            </a:fld>
            <a:endParaRPr lang="en-US"/>
          </a:p>
        </p:txBody>
      </p:sp>
    </p:spTree>
    <p:extLst>
      <p:ext uri="{BB962C8B-B14F-4D97-AF65-F5344CB8AC3E}">
        <p14:creationId xmlns:p14="http://schemas.microsoft.com/office/powerpoint/2010/main" val="878860436"/>
      </p:ext>
    </p:extLst>
  </p:cSld>
  <p:clrMapOvr>
    <a:masterClrMapping/>
  </p:clrMapOvr>
</p:notes>
</file>

<file path=ppt/notesSlides/notesSlide17.xml><?xml version="1.0" encoding="utf-8"?>
<p:notes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a:prstGeom prst="rect">
            <a:avLst/>
          </a:prstGeom>
        </p:spPr>
      </p:sp>
      <p:sp>
        <p:nvSpPr>
          <p:cNvPr id="3" name="Notes Placeholder 2"/>
          <p:cNvSpPr>
            <a:spLocks noGrp="1"/>
          </p:cNvSpPr>
          <p:nvPr>
            <p:ph type="body" idx="1"/>
          </p:nvPr>
        </p:nvSpPr>
        <p:spPr>
          <a:xfrm>
            <a:off x="709930" y="4861441"/>
            <a:ext cx="5679440" cy="4605576"/>
          </a:xfrm>
          <a:prstGeom prst="rect">
            <a:avLst/>
          </a:prstGeom>
        </p:spPr>
        <p:txBody>
          <a:bodyPr/>
          <a:lstStyle/>
          <a:p>
            <a:endParaRPr lang="en-US"/>
          </a:p>
        </p:txBody>
      </p:sp>
      <p:sp>
        <p:nvSpPr>
          <p:cNvPr id="4" name="Footer Placeholder 3"/>
          <p:cNvSpPr>
            <a:spLocks noGrp="1"/>
          </p:cNvSpPr>
          <p:nvPr>
            <p:ph type="ftr" sz="quarter" idx="10"/>
          </p:nvPr>
        </p:nvSpPr>
        <p:spPr>
          <a:xfrm>
            <a:off x="1" y="9721111"/>
            <a:ext cx="3076363" cy="511731"/>
          </a:xfrm>
          <a:prstGeom prst="rect">
            <a:avLst/>
          </a:prstGeom>
        </p:spPr>
        <p:txBody>
          <a:bodyPr/>
          <a:lstStyle/>
          <a:p>
            <a:endParaRPr lang="en-US"/>
          </a:p>
        </p:txBody>
      </p:sp>
      <p:sp>
        <p:nvSpPr>
          <p:cNvPr id="5" name="Slide Number Placeholder 4"/>
          <p:cNvSpPr>
            <a:spLocks noGrp="1"/>
          </p:cNvSpPr>
          <p:nvPr>
            <p:ph type="sldNum" sz="quarter" idx="11"/>
          </p:nvPr>
        </p:nvSpPr>
        <p:spPr/>
        <p:txBody>
          <a:bodyPr/>
          <a:lstStyle/>
          <a:p>
            <a:fld id="{724CA2DB-581E-4848-9114-B50C4CE20214}" type="slidenum">
              <a:rPr lang="en-US" smtClean="0"/>
              <a:t>23</a:t>
            </a:fld>
            <a:endParaRPr lang="en-US"/>
          </a:p>
        </p:txBody>
      </p:sp>
    </p:spTree>
    <p:extLst>
      <p:ext uri="{BB962C8B-B14F-4D97-AF65-F5344CB8AC3E}">
        <p14:creationId xmlns:p14="http://schemas.microsoft.com/office/powerpoint/2010/main" val="22037753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69275" y="3429000"/>
            <a:ext cx="7992087" cy="741518"/>
          </a:xfrm>
        </p:spPr>
        <p:txBody>
          <a:bodyPr lIns="0" tIns="0" rIns="0" bIns="0" anchor="t">
            <a:normAutofit/>
          </a:bodyPr>
          <a:lstStyle>
            <a:lvl1pPr algn="l">
              <a:lnSpc>
                <a:spcPts val="4000"/>
              </a:lnSpc>
              <a:defRPr sz="4400" baseline="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369276" y="4374450"/>
            <a:ext cx="7973400" cy="1645350"/>
          </a:xfrm>
          <a:prstGeom prst="rect">
            <a:avLst/>
          </a:prstGeom>
        </p:spPr>
        <p:txBody>
          <a:bodyPr lIns="0" rIns="0" bIns="0">
            <a:normAutofit/>
          </a:bodyPr>
          <a:lstStyle>
            <a:lvl1pPr marL="0" indent="0" algn="l">
              <a:buNone/>
              <a:defRPr sz="1800">
                <a:solidFill>
                  <a:schemeClr val="accent1"/>
                </a:solidFill>
                <a:latin typeface="+mj-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6" name="Picture 5">
            <a:extLst>
              <a:ext uri="{FF2B5EF4-FFF2-40B4-BE49-F238E27FC236}">
                <a16:creationId xmlns:a16="http://schemas.microsoft.com/office/drawing/2014/main" id="{67AD4D53-3D47-4A54-B709-F995BEC49DEA}"/>
              </a:ext>
            </a:extLst>
          </p:cNvPr>
          <p:cNvPicPr>
            <a:picLocks noChangeAspect="1"/>
          </p:cNvPicPr>
          <p:nvPr userDrawn="1"/>
        </p:nvPicPr>
        <p:blipFill>
          <a:blip r:embed="rId2"/>
          <a:stretch>
            <a:fillRect/>
          </a:stretch>
        </p:blipFill>
        <p:spPr>
          <a:xfrm>
            <a:off x="152400" y="1201492"/>
            <a:ext cx="5029182" cy="1178772"/>
          </a:xfrm>
          <a:prstGeom prst="rect">
            <a:avLst/>
          </a:prstGeom>
        </p:spPr>
      </p:pic>
      <p:grpSp>
        <p:nvGrpSpPr>
          <p:cNvPr id="11" name="Group 4">
            <a:extLst>
              <a:ext uri="{FF2B5EF4-FFF2-40B4-BE49-F238E27FC236}">
                <a16:creationId xmlns:a16="http://schemas.microsoft.com/office/drawing/2014/main" id="{535E2575-B1B8-4AD3-9C35-9EE54B9D7232}"/>
              </a:ext>
            </a:extLst>
          </p:cNvPr>
          <p:cNvGrpSpPr>
            <a:grpSpLocks noChangeAspect="1"/>
          </p:cNvGrpSpPr>
          <p:nvPr userDrawn="1"/>
        </p:nvGrpSpPr>
        <p:grpSpPr bwMode="auto">
          <a:xfrm>
            <a:off x="4461286" y="219376"/>
            <a:ext cx="4722084" cy="6686137"/>
            <a:chOff x="2729" y="0"/>
            <a:chExt cx="3051" cy="4320"/>
          </a:xfrm>
        </p:grpSpPr>
        <p:sp>
          <p:nvSpPr>
            <p:cNvPr id="12" name="AutoShape 3">
              <a:extLst>
                <a:ext uri="{FF2B5EF4-FFF2-40B4-BE49-F238E27FC236}">
                  <a16:creationId xmlns:a16="http://schemas.microsoft.com/office/drawing/2014/main" id="{09ADCA6B-C127-4817-A431-A366BBDC55D2}"/>
                </a:ext>
              </a:extLst>
            </p:cNvPr>
            <p:cNvSpPr>
              <a:spLocks noChangeAspect="1" noChangeArrowheads="1" noTextEdit="1"/>
            </p:cNvSpPr>
            <p:nvPr userDrawn="1"/>
          </p:nvSpPr>
          <p:spPr bwMode="auto">
            <a:xfrm>
              <a:off x="2729" y="0"/>
              <a:ext cx="3051"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latin typeface="+mj-lt"/>
              </a:endParaRPr>
            </a:p>
          </p:txBody>
        </p:sp>
        <p:sp>
          <p:nvSpPr>
            <p:cNvPr id="13" name="Freeform 5">
              <a:extLst>
                <a:ext uri="{FF2B5EF4-FFF2-40B4-BE49-F238E27FC236}">
                  <a16:creationId xmlns:a16="http://schemas.microsoft.com/office/drawing/2014/main" id="{29CC166F-AD88-4A4F-AE3C-EC2FF102150D}"/>
                </a:ext>
              </a:extLst>
            </p:cNvPr>
            <p:cNvSpPr>
              <a:spLocks/>
            </p:cNvSpPr>
            <p:nvPr userDrawn="1"/>
          </p:nvSpPr>
          <p:spPr bwMode="auto">
            <a:xfrm>
              <a:off x="4997" y="2059"/>
              <a:ext cx="769" cy="2247"/>
            </a:xfrm>
            <a:custGeom>
              <a:avLst/>
              <a:gdLst>
                <a:gd name="T0" fmla="*/ 0 w 2512"/>
                <a:gd name="T1" fmla="*/ 7321 h 7321"/>
                <a:gd name="T2" fmla="*/ 2512 w 2512"/>
                <a:gd name="T3" fmla="*/ 7321 h 7321"/>
                <a:gd name="T4" fmla="*/ 2512 w 2512"/>
                <a:gd name="T5" fmla="*/ 0 h 7321"/>
                <a:gd name="T6" fmla="*/ 0 w 2512"/>
                <a:gd name="T7" fmla="*/ 7321 h 7321"/>
              </a:gdLst>
              <a:ahLst/>
              <a:cxnLst>
                <a:cxn ang="0">
                  <a:pos x="T0" y="T1"/>
                </a:cxn>
                <a:cxn ang="0">
                  <a:pos x="T2" y="T3"/>
                </a:cxn>
                <a:cxn ang="0">
                  <a:pos x="T4" y="T5"/>
                </a:cxn>
                <a:cxn ang="0">
                  <a:pos x="T6" y="T7"/>
                </a:cxn>
              </a:cxnLst>
              <a:rect l="0" t="0" r="r" b="b"/>
              <a:pathLst>
                <a:path w="2512" h="7321">
                  <a:moveTo>
                    <a:pt x="0" y="7321"/>
                  </a:moveTo>
                  <a:lnTo>
                    <a:pt x="2512" y="7321"/>
                  </a:lnTo>
                  <a:lnTo>
                    <a:pt x="2512" y="0"/>
                  </a:lnTo>
                  <a:lnTo>
                    <a:pt x="0" y="7321"/>
                  </a:lnTo>
                  <a:close/>
                </a:path>
              </a:pathLst>
            </a:custGeom>
            <a:solidFill>
              <a:srgbClr val="00A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mj-lt"/>
              </a:endParaRPr>
            </a:p>
          </p:txBody>
        </p:sp>
      </p:grpSp>
    </p:spTree>
    <p:extLst>
      <p:ext uri="{BB962C8B-B14F-4D97-AF65-F5344CB8AC3E}">
        <p14:creationId xmlns:p14="http://schemas.microsoft.com/office/powerpoint/2010/main" val="2204617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880" userDrawn="1">
          <p15:clr>
            <a:srgbClr val="FBAE40"/>
          </p15:clr>
        </p15:guide>
        <p15:guide id="3" pos="5261" userDrawn="1">
          <p15:clr>
            <a:srgbClr val="FBAE40"/>
          </p15:clr>
        </p15:guide>
        <p15:guide id="4" pos="22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2_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130077" y="3058241"/>
            <a:ext cx="6883847" cy="741518"/>
          </a:xfrm>
        </p:spPr>
        <p:txBody>
          <a:bodyPr lIns="0" tIns="0" rIns="0" bIns="0" anchor="ctr">
            <a:normAutofit/>
          </a:bodyPr>
          <a:lstStyle>
            <a:lvl1pPr algn="ctr">
              <a:lnSpc>
                <a:spcPts val="4000"/>
              </a:lnSpc>
              <a:defRPr sz="3600" baseline="0">
                <a:solidFill>
                  <a:schemeClr val="bg1"/>
                </a:solidFill>
                <a:latin typeface="+mj-lt"/>
                <a:cs typeface="Arial" panose="020B0604020202020204" pitchFamily="34" charset="0"/>
              </a:defRPr>
            </a:lvl1pPr>
          </a:lstStyle>
          <a:p>
            <a:r>
              <a:rPr lang="en-US" dirty="0"/>
              <a:t>Click to edit Master title style</a:t>
            </a:r>
          </a:p>
        </p:txBody>
      </p:sp>
      <p:grpSp>
        <p:nvGrpSpPr>
          <p:cNvPr id="11" name="Group 4">
            <a:extLst>
              <a:ext uri="{FF2B5EF4-FFF2-40B4-BE49-F238E27FC236}">
                <a16:creationId xmlns:a16="http://schemas.microsoft.com/office/drawing/2014/main" id="{535E2575-B1B8-4AD3-9C35-9EE54B9D7232}"/>
              </a:ext>
            </a:extLst>
          </p:cNvPr>
          <p:cNvGrpSpPr>
            <a:grpSpLocks noChangeAspect="1"/>
          </p:cNvGrpSpPr>
          <p:nvPr userDrawn="1"/>
        </p:nvGrpSpPr>
        <p:grpSpPr bwMode="auto">
          <a:xfrm>
            <a:off x="4461286" y="219376"/>
            <a:ext cx="4722084" cy="6686137"/>
            <a:chOff x="2729" y="0"/>
            <a:chExt cx="3051" cy="4320"/>
          </a:xfrm>
        </p:grpSpPr>
        <p:sp>
          <p:nvSpPr>
            <p:cNvPr id="12" name="AutoShape 3">
              <a:extLst>
                <a:ext uri="{FF2B5EF4-FFF2-40B4-BE49-F238E27FC236}">
                  <a16:creationId xmlns:a16="http://schemas.microsoft.com/office/drawing/2014/main" id="{09ADCA6B-C127-4817-A431-A366BBDC55D2}"/>
                </a:ext>
              </a:extLst>
            </p:cNvPr>
            <p:cNvSpPr>
              <a:spLocks noChangeAspect="1" noChangeArrowheads="1" noTextEdit="1"/>
            </p:cNvSpPr>
            <p:nvPr userDrawn="1"/>
          </p:nvSpPr>
          <p:spPr bwMode="auto">
            <a:xfrm>
              <a:off x="2729" y="0"/>
              <a:ext cx="3051" cy="4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latin typeface="+mj-lt"/>
                <a:cs typeface="Arial" panose="020B0604020202020204" pitchFamily="34" charset="0"/>
              </a:endParaRPr>
            </a:p>
          </p:txBody>
        </p:sp>
        <p:sp>
          <p:nvSpPr>
            <p:cNvPr id="13" name="Freeform 5">
              <a:extLst>
                <a:ext uri="{FF2B5EF4-FFF2-40B4-BE49-F238E27FC236}">
                  <a16:creationId xmlns:a16="http://schemas.microsoft.com/office/drawing/2014/main" id="{29CC166F-AD88-4A4F-AE3C-EC2FF102150D}"/>
                </a:ext>
              </a:extLst>
            </p:cNvPr>
            <p:cNvSpPr>
              <a:spLocks/>
            </p:cNvSpPr>
            <p:nvPr userDrawn="1"/>
          </p:nvSpPr>
          <p:spPr bwMode="auto">
            <a:xfrm>
              <a:off x="4997" y="2059"/>
              <a:ext cx="769" cy="2247"/>
            </a:xfrm>
            <a:custGeom>
              <a:avLst/>
              <a:gdLst>
                <a:gd name="T0" fmla="*/ 0 w 2512"/>
                <a:gd name="T1" fmla="*/ 7321 h 7321"/>
                <a:gd name="T2" fmla="*/ 2512 w 2512"/>
                <a:gd name="T3" fmla="*/ 7321 h 7321"/>
                <a:gd name="T4" fmla="*/ 2512 w 2512"/>
                <a:gd name="T5" fmla="*/ 0 h 7321"/>
                <a:gd name="T6" fmla="*/ 0 w 2512"/>
                <a:gd name="T7" fmla="*/ 7321 h 7321"/>
              </a:gdLst>
              <a:ahLst/>
              <a:cxnLst>
                <a:cxn ang="0">
                  <a:pos x="T0" y="T1"/>
                </a:cxn>
                <a:cxn ang="0">
                  <a:pos x="T2" y="T3"/>
                </a:cxn>
                <a:cxn ang="0">
                  <a:pos x="T4" y="T5"/>
                </a:cxn>
                <a:cxn ang="0">
                  <a:pos x="T6" y="T7"/>
                </a:cxn>
              </a:cxnLst>
              <a:rect l="0" t="0" r="r" b="b"/>
              <a:pathLst>
                <a:path w="2512" h="7321">
                  <a:moveTo>
                    <a:pt x="0" y="7321"/>
                  </a:moveTo>
                  <a:lnTo>
                    <a:pt x="2512" y="7321"/>
                  </a:lnTo>
                  <a:lnTo>
                    <a:pt x="2512" y="0"/>
                  </a:lnTo>
                  <a:lnTo>
                    <a:pt x="0" y="7321"/>
                  </a:lnTo>
                  <a:close/>
                </a:path>
              </a:pathLst>
            </a:custGeom>
            <a:solidFill>
              <a:srgbClr val="00AB8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latin typeface="+mj-lt"/>
                <a:cs typeface="Arial" panose="020B0604020202020204" pitchFamily="34" charset="0"/>
              </a:endParaRPr>
            </a:p>
          </p:txBody>
        </p:sp>
      </p:grpSp>
    </p:spTree>
    <p:extLst>
      <p:ext uri="{BB962C8B-B14F-4D97-AF65-F5344CB8AC3E}">
        <p14:creationId xmlns:p14="http://schemas.microsoft.com/office/powerpoint/2010/main" val="3657609615"/>
      </p:ext>
    </p:extLst>
  </p:cSld>
  <p:clrMapOvr>
    <a:masterClrMapping/>
  </p:clrMapOvr>
  <p:extLst>
    <p:ext uri="{DCECCB84-F9BA-43D5-87BE-67443E8EF086}">
      <p15:sldGuideLst xmlns:p15="http://schemas.microsoft.com/office/powerpoint/2012/main">
        <p15:guide id="1" orient="horz" pos="2160">
          <p15:clr>
            <a:srgbClr val="FBAE40"/>
          </p15:clr>
        </p15:guide>
        <p15:guide id="2" pos="2880">
          <p15:clr>
            <a:srgbClr val="FBAE40"/>
          </p15:clr>
        </p15:guide>
        <p15:guide id="3" pos="5261">
          <p15:clr>
            <a:srgbClr val="FBAE40"/>
          </p15:clr>
        </p15:guide>
        <p15:guide id="4" pos="22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457200" y="1602000"/>
            <a:ext cx="8208963" cy="4057650"/>
          </a:xfrm>
        </p:spPr>
        <p:txBody>
          <a:bodyPr/>
          <a:lstStyle>
            <a:lvl1pPr>
              <a:defRPr>
                <a:latin typeface="+mj-lt"/>
              </a:defRPr>
            </a:lvl1pPr>
            <a:lvl2pPr>
              <a:defRPr>
                <a:latin typeface="+mj-lt"/>
              </a:defRPr>
            </a:lvl2pPr>
            <a:lvl3pPr>
              <a:defRPr>
                <a:latin typeface="+mj-lt"/>
              </a:defRPr>
            </a:lvl3pPr>
            <a:lvl4pPr marL="357188" indent="-176213">
              <a:defRPr>
                <a:latin typeface="+mj-lt"/>
              </a:defRPr>
            </a:lvl4pPr>
            <a:lvl5pPr marL="539750" indent="-182563">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2" name="Slide Number Placeholder 5"/>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accent1"/>
                </a:solidFill>
                <a:latin typeface="+mj-lt"/>
              </a:defRPr>
            </a:lvl1pPr>
          </a:lstStyle>
          <a:p>
            <a:endParaRPr lang="en-US"/>
          </a:p>
          <a:p>
            <a:fld id="{4FD9013D-92AD-C643-96A8-EBFE9D29F7C2}" type="slidenum">
              <a:rPr lang="en-US" b="1" smtClean="0">
                <a:solidFill>
                  <a:schemeClr val="tx2"/>
                </a:solidFill>
              </a:rPr>
              <a:pPr/>
              <a:t>‹#›</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sp>
        <p:nvSpPr>
          <p:cNvPr id="2" name="Title 1">
            <a:extLst>
              <a:ext uri="{FF2B5EF4-FFF2-40B4-BE49-F238E27FC236}">
                <a16:creationId xmlns:a16="http://schemas.microsoft.com/office/drawing/2014/main" id="{2C827B7F-7463-461B-BFFD-883DF74C511C}"/>
              </a:ext>
            </a:extLst>
          </p:cNvPr>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22916872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5" name="Text Placeholder 14"/>
          <p:cNvSpPr>
            <a:spLocks noGrp="1"/>
          </p:cNvSpPr>
          <p:nvPr>
            <p:ph type="body" sz="quarter" idx="13"/>
          </p:nvPr>
        </p:nvSpPr>
        <p:spPr>
          <a:xfrm>
            <a:off x="457199" y="1602000"/>
            <a:ext cx="3996000" cy="4424362"/>
          </a:xfrm>
        </p:spPr>
        <p:txBody>
          <a:bodyPr/>
          <a:lstStyle>
            <a:lvl1pPr>
              <a:defRPr>
                <a:latin typeface="+mj-lt"/>
              </a:defRPr>
            </a:lvl1pPr>
            <a:lvl2pPr>
              <a:defRPr>
                <a:latin typeface="+mj-lt"/>
              </a:defRPr>
            </a:lvl2pPr>
            <a:lvl3pPr>
              <a:defRPr>
                <a:latin typeface="+mj-lt"/>
              </a:defRPr>
            </a:lvl3pPr>
            <a:lvl4pPr marL="357188" indent="-176213">
              <a:defRPr>
                <a:latin typeface="+mj-lt"/>
              </a:defRPr>
            </a:lvl4pPr>
            <a:lvl5pPr marL="539750" indent="-182563">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7" name="Text Placeholder 16"/>
          <p:cNvSpPr>
            <a:spLocks noGrp="1"/>
          </p:cNvSpPr>
          <p:nvPr>
            <p:ph type="body" sz="quarter" idx="14"/>
          </p:nvPr>
        </p:nvSpPr>
        <p:spPr>
          <a:xfrm>
            <a:off x="4679688" y="1602000"/>
            <a:ext cx="3996000" cy="4424362"/>
          </a:xfrm>
        </p:spPr>
        <p:txBody>
          <a:bodyPr/>
          <a:lstStyle>
            <a:lvl1pPr>
              <a:defRPr>
                <a:latin typeface="+mj-lt"/>
              </a:defRPr>
            </a:lvl1pPr>
            <a:lvl2pPr>
              <a:defRPr>
                <a:latin typeface="+mj-lt"/>
              </a:defRPr>
            </a:lvl2pPr>
            <a:lvl3pPr>
              <a:defRPr>
                <a:latin typeface="+mj-lt"/>
              </a:defRPr>
            </a:lvl3pPr>
            <a:lvl4pPr marL="357188" indent="-176213">
              <a:defRPr>
                <a:latin typeface="+mj-lt"/>
              </a:defRPr>
            </a:lvl4pPr>
            <a:lvl5pPr marL="539750" indent="-182563">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lide Number Placeholder 5"/>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tx2"/>
                </a:solidFill>
                <a:latin typeface="+mj-lt"/>
              </a:defRPr>
            </a:lvl1pPr>
          </a:lstStyle>
          <a:p>
            <a:endParaRPr lang="en-US"/>
          </a:p>
          <a:p>
            <a:fld id="{4FD9013D-92AD-C643-96A8-EBFE9D29F7C2}" type="slidenum">
              <a:rPr lang="en-US" b="1" smtClean="0"/>
              <a:pPr/>
              <a:t>‹#›</a:t>
            </a:fld>
            <a:r>
              <a:rPr lang="en-US" b="1"/>
              <a:t> </a:t>
            </a:r>
            <a:r>
              <a:rPr lang="en-GB">
                <a:solidFill>
                  <a:schemeClr val="bg2"/>
                </a:solidFill>
              </a:rPr>
              <a:t>|</a:t>
            </a:r>
            <a:r>
              <a:rPr lang="en-GB"/>
              <a:t> Document Title</a:t>
            </a:r>
            <a:endParaRPr lang="en-GB" dirty="0"/>
          </a:p>
        </p:txBody>
      </p:sp>
      <p:sp>
        <p:nvSpPr>
          <p:cNvPr id="2" name="Title 1">
            <a:extLst>
              <a:ext uri="{FF2B5EF4-FFF2-40B4-BE49-F238E27FC236}">
                <a16:creationId xmlns:a16="http://schemas.microsoft.com/office/drawing/2014/main" id="{82E2BDED-32CB-4DAF-9DA1-BD406AE17BC3}"/>
              </a:ext>
            </a:extLst>
          </p:cNvPr>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238891375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272" userDrawn="1">
          <p15:clr>
            <a:srgbClr val="FBAE40"/>
          </p15:clr>
        </p15:guide>
        <p15:guide id="3" pos="5488"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tatistic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3E163AC-7462-4810-90F1-66EDCFDF81BF}"/>
              </a:ext>
            </a:extLst>
          </p:cNvPr>
          <p:cNvSpPr/>
          <p:nvPr userDrawn="1"/>
        </p:nvSpPr>
        <p:spPr bwMode="auto">
          <a:xfrm>
            <a:off x="457200" y="1600199"/>
            <a:ext cx="3959999" cy="3933921"/>
          </a:xfrm>
          <a:prstGeom prst="rect">
            <a:avLst/>
          </a:prstGeom>
          <a:solidFill>
            <a:schemeClr val="bg2"/>
          </a:solidFill>
          <a:ln>
            <a:noFill/>
          </a:ln>
        </p:spPr>
        <p:txBody>
          <a:bodyPr lIns="0" tIns="0" rIns="0" bIns="0" rtlCol="0" anchor="ctr"/>
          <a:lstStyle/>
          <a:p>
            <a:pPr algn="ctr"/>
            <a:endParaRPr lang="en-GB">
              <a:latin typeface="+mj-lt"/>
            </a:endParaRPr>
          </a:p>
        </p:txBody>
      </p:sp>
      <p:sp>
        <p:nvSpPr>
          <p:cNvPr id="5" name="Content Placeholder 4"/>
          <p:cNvSpPr>
            <a:spLocks noGrp="1"/>
          </p:cNvSpPr>
          <p:nvPr>
            <p:ph sz="quarter" idx="13"/>
          </p:nvPr>
        </p:nvSpPr>
        <p:spPr>
          <a:xfrm>
            <a:off x="482400" y="1918800"/>
            <a:ext cx="3711600" cy="1180800"/>
          </a:xfrm>
          <a:prstGeom prst="rect">
            <a:avLst/>
          </a:prstGeom>
        </p:spPr>
        <p:txBody>
          <a:bodyPr lIns="180000" rIns="180000" anchor="ctr">
            <a:noAutofit/>
          </a:bodyPr>
          <a:lstStyle>
            <a:lvl1pPr marL="0" indent="0">
              <a:lnSpc>
                <a:spcPct val="100000"/>
              </a:lnSpc>
              <a:buFontTx/>
              <a:buNone/>
              <a:defRPr lang="en-GB" sz="2800" kern="1200" dirty="0">
                <a:solidFill>
                  <a:srgbClr val="FFFFFF"/>
                </a:solidFill>
                <a:latin typeface="+mj-lt"/>
                <a:ea typeface="ＭＳ Ｐゴシック" charset="0"/>
                <a:cs typeface="Arial" charset="0"/>
              </a:defRPr>
            </a:lvl1pPr>
          </a:lstStyle>
          <a:p>
            <a:pPr lvl="0"/>
            <a:r>
              <a:rPr lang="en-US"/>
              <a:t>Edit Master text styles</a:t>
            </a:r>
          </a:p>
        </p:txBody>
      </p:sp>
      <p:sp>
        <p:nvSpPr>
          <p:cNvPr id="13" name="Content Placeholder 4"/>
          <p:cNvSpPr>
            <a:spLocks noGrp="1"/>
          </p:cNvSpPr>
          <p:nvPr>
            <p:ph sz="quarter" idx="14" hasCustomPrompt="1"/>
          </p:nvPr>
        </p:nvSpPr>
        <p:spPr>
          <a:xfrm>
            <a:off x="857957" y="3520800"/>
            <a:ext cx="2960486" cy="1803600"/>
          </a:xfrm>
          <a:prstGeom prst="rect">
            <a:avLst/>
          </a:prstGeom>
        </p:spPr>
        <p:txBody>
          <a:bodyPr anchor="ctr">
            <a:noAutofit/>
          </a:bodyPr>
          <a:lstStyle>
            <a:lvl1pPr marL="0" indent="0" algn="r">
              <a:lnSpc>
                <a:spcPct val="100000"/>
              </a:lnSpc>
              <a:buFontTx/>
              <a:buNone/>
              <a:defRPr sz="12400" b="1">
                <a:solidFill>
                  <a:schemeClr val="bg1"/>
                </a:solidFill>
                <a:latin typeface="+mj-lt"/>
              </a:defRPr>
            </a:lvl1pPr>
          </a:lstStyle>
          <a:p>
            <a:pPr lvl="0"/>
            <a:r>
              <a:rPr lang="en-US" dirty="0"/>
              <a:t>%</a:t>
            </a:r>
            <a:endParaRPr lang="en-GB" dirty="0"/>
          </a:p>
        </p:txBody>
      </p:sp>
      <p:sp>
        <p:nvSpPr>
          <p:cNvPr id="8" name="Text Placeholder 7"/>
          <p:cNvSpPr>
            <a:spLocks noGrp="1"/>
          </p:cNvSpPr>
          <p:nvPr>
            <p:ph type="body" sz="quarter" idx="15"/>
          </p:nvPr>
        </p:nvSpPr>
        <p:spPr>
          <a:xfrm>
            <a:off x="4680000" y="1600200"/>
            <a:ext cx="4006800" cy="3933825"/>
          </a:xfrm>
        </p:spPr>
        <p:txBody>
          <a:bodyPr/>
          <a:lstStyle>
            <a:lvl1pPr>
              <a:defRPr sz="2000">
                <a:latin typeface="+mj-lt"/>
              </a:defRPr>
            </a:lvl1pPr>
            <a:lvl2pPr marL="0" indent="0">
              <a:buFontTx/>
              <a:buNone/>
              <a:defRPr>
                <a:latin typeface="+mj-lt"/>
              </a:defRPr>
            </a:lvl2pPr>
            <a:lvl3pPr marL="180975" indent="-180975">
              <a:buClr>
                <a:schemeClr val="bg2"/>
              </a:buClr>
              <a:buFont typeface="Arial" panose="020B0604020202020204" pitchFamily="34" charset="0"/>
              <a:buChar char="•"/>
              <a:defRPr>
                <a:latin typeface="+mj-lt"/>
              </a:defRPr>
            </a:lvl3pPr>
            <a:lvl4pPr marL="357188" indent="-176213">
              <a:buFont typeface="Calibri" panose="020F0502020204030204" pitchFamily="34" charset="0"/>
              <a:buChar char="−"/>
              <a:defRPr>
                <a:latin typeface="+mj-lt"/>
              </a:defRPr>
            </a:lvl4pPr>
            <a:lvl5pPr marL="539750" indent="-182563">
              <a:buClr>
                <a:schemeClr val="tx2"/>
              </a:buClr>
              <a:buFont typeface="Arial" panose="020B0604020202020204" pitchFamily="34" charset="0"/>
              <a:buChar char="»"/>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6" name="Slide Number Placeholder 5">
            <a:extLst>
              <a:ext uri="{FF2B5EF4-FFF2-40B4-BE49-F238E27FC236}">
                <a16:creationId xmlns:a16="http://schemas.microsoft.com/office/drawing/2014/main" id="{90F9D967-B7BC-47A9-8365-08CFC0D027C4}"/>
              </a:ext>
            </a:extLst>
          </p:cNvPr>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tx2"/>
                </a:solidFill>
                <a:latin typeface="+mj-lt"/>
              </a:defRPr>
            </a:lvl1pPr>
          </a:lstStyle>
          <a:p>
            <a:endParaRPr lang="en-US"/>
          </a:p>
          <a:p>
            <a:fld id="{4FD9013D-92AD-C643-96A8-EBFE9D29F7C2}" type="slidenum">
              <a:rPr lang="en-US" b="1" smtClean="0"/>
              <a:pPr/>
              <a:t>‹#›</a:t>
            </a:fld>
            <a:r>
              <a:rPr lang="en-US" b="1"/>
              <a:t> </a:t>
            </a:r>
            <a:r>
              <a:rPr lang="en-GB">
                <a:solidFill>
                  <a:schemeClr val="bg2"/>
                </a:solidFill>
              </a:rPr>
              <a:t>|</a:t>
            </a:r>
            <a:r>
              <a:rPr lang="en-GB"/>
              <a:t> Document Title</a:t>
            </a:r>
            <a:endParaRPr lang="en-GB" dirty="0"/>
          </a:p>
        </p:txBody>
      </p:sp>
      <p:sp>
        <p:nvSpPr>
          <p:cNvPr id="2" name="Title 1">
            <a:extLst>
              <a:ext uri="{FF2B5EF4-FFF2-40B4-BE49-F238E27FC236}">
                <a16:creationId xmlns:a16="http://schemas.microsoft.com/office/drawing/2014/main" id="{B77F1339-490F-44A8-BBD2-05906B72C27F}"/>
              </a:ext>
            </a:extLst>
          </p:cNvPr>
          <p:cNvSpPr>
            <a:spLocks noGrp="1"/>
          </p:cNvSpPr>
          <p:nvPr>
            <p:ph type="title"/>
          </p:nvPr>
        </p:nvSpPr>
        <p:spPr/>
        <p:txBody>
          <a:bodyPr/>
          <a:lstStyle>
            <a:lvl1pPr>
              <a:defRPr>
                <a:latin typeface="+mj-lt"/>
              </a:defRPr>
            </a:lvl1pPr>
          </a:lstStyle>
          <a:p>
            <a:r>
              <a:rPr lang="en-US" dirty="0"/>
              <a:t>Click to edit Master title style</a:t>
            </a:r>
            <a:endParaRPr lang="en-GB" dirty="0"/>
          </a:p>
        </p:txBody>
      </p:sp>
    </p:spTree>
    <p:extLst>
      <p:ext uri="{BB962C8B-B14F-4D97-AF65-F5344CB8AC3E}">
        <p14:creationId xmlns:p14="http://schemas.microsoft.com/office/powerpoint/2010/main" val="84022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text and image">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57200" y="1602000"/>
            <a:ext cx="3960000" cy="4417800"/>
          </a:xfrm>
        </p:spPr>
        <p:txBody>
          <a:bodyPr/>
          <a:lstStyle>
            <a:lvl1pPr>
              <a:defRPr>
                <a:latin typeface="+mj-lt"/>
              </a:defRPr>
            </a:lvl1pPr>
            <a:lvl2pPr>
              <a:defRPr>
                <a:latin typeface="+mj-lt"/>
              </a:defRPr>
            </a:lvl2pPr>
            <a:lvl3pPr>
              <a:defRPr>
                <a:latin typeface="+mj-lt"/>
              </a:defRPr>
            </a:lvl3pPr>
            <a:lvl4pPr marL="357188" indent="-176213">
              <a:defRPr>
                <a:latin typeface="+mj-lt"/>
              </a:defRPr>
            </a:lvl4pPr>
            <a:lvl5pPr marL="539750" indent="-182563">
              <a:defRPr>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9" name="Slide Number Placeholder 5">
            <a:extLst>
              <a:ext uri="{FF2B5EF4-FFF2-40B4-BE49-F238E27FC236}">
                <a16:creationId xmlns:a16="http://schemas.microsoft.com/office/drawing/2014/main" id="{97F6C266-3708-4D67-A0B5-AE65F6E8EFF3}"/>
              </a:ext>
            </a:extLst>
          </p:cNvPr>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tx2"/>
                </a:solidFill>
                <a:latin typeface="+mj-lt"/>
              </a:defRPr>
            </a:lvl1pPr>
          </a:lstStyle>
          <a:p>
            <a:endParaRPr lang="en-US"/>
          </a:p>
          <a:p>
            <a:fld id="{4FD9013D-92AD-C643-96A8-EBFE9D29F7C2}" type="slidenum">
              <a:rPr lang="en-US" b="1" smtClean="0"/>
              <a:pPr/>
              <a:t>‹#›</a:t>
            </a:fld>
            <a:r>
              <a:rPr lang="en-US" b="1"/>
              <a:t> </a:t>
            </a:r>
            <a:r>
              <a:rPr lang="en-GB">
                <a:solidFill>
                  <a:schemeClr val="bg2"/>
                </a:solidFill>
              </a:rPr>
              <a:t>|</a:t>
            </a:r>
            <a:r>
              <a:rPr lang="en-GB"/>
              <a:t> Document Title</a:t>
            </a:r>
            <a:endParaRPr lang="en-GB" dirty="0"/>
          </a:p>
        </p:txBody>
      </p:sp>
      <p:sp>
        <p:nvSpPr>
          <p:cNvPr id="2" name="Title 1">
            <a:extLst>
              <a:ext uri="{FF2B5EF4-FFF2-40B4-BE49-F238E27FC236}">
                <a16:creationId xmlns:a16="http://schemas.microsoft.com/office/drawing/2014/main" id="{7CCC7C15-794F-4A48-8BB0-06CDDD4E3A0C}"/>
              </a:ext>
            </a:extLst>
          </p:cNvPr>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29916275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7" name="Text Placeholder 6"/>
          <p:cNvSpPr>
            <a:spLocks noGrp="1"/>
          </p:cNvSpPr>
          <p:nvPr>
            <p:ph type="body" sz="quarter" idx="24"/>
          </p:nvPr>
        </p:nvSpPr>
        <p:spPr>
          <a:xfrm>
            <a:off x="457200" y="1600198"/>
            <a:ext cx="2462400" cy="4419602"/>
          </a:xfrm>
        </p:spPr>
        <p:txBody>
          <a:bodyPr>
            <a:noAutofit/>
          </a:bodyPr>
          <a:lstStyle>
            <a:lvl1pPr>
              <a:defRPr sz="1800">
                <a:latin typeface="+mj-lt"/>
              </a:defRPr>
            </a:lvl1pPr>
            <a:lvl2pPr>
              <a:defRPr sz="1600">
                <a:latin typeface="+mj-lt"/>
              </a:defRPr>
            </a:lvl2pPr>
            <a:lvl3pPr>
              <a:defRPr sz="1600">
                <a:latin typeface="+mj-lt"/>
              </a:defRPr>
            </a:lvl3pPr>
            <a:lvl4pPr marL="357188" indent="-176213">
              <a:defRPr sz="1600">
                <a:latin typeface="+mj-lt"/>
              </a:defRPr>
            </a:lvl4pPr>
            <a:lvl5pPr marL="539750" indent="-182563">
              <a:defRPr sz="16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12"/>
          <p:cNvSpPr>
            <a:spLocks noGrp="1"/>
          </p:cNvSpPr>
          <p:nvPr>
            <p:ph type="body" sz="quarter" idx="25"/>
          </p:nvPr>
        </p:nvSpPr>
        <p:spPr>
          <a:xfrm>
            <a:off x="3340800" y="1600198"/>
            <a:ext cx="2462400" cy="4419602"/>
          </a:xfrm>
        </p:spPr>
        <p:txBody>
          <a:bodyPr>
            <a:noAutofit/>
          </a:bodyPr>
          <a:lstStyle>
            <a:lvl1pPr>
              <a:defRPr sz="1800">
                <a:latin typeface="+mj-lt"/>
              </a:defRPr>
            </a:lvl1pPr>
            <a:lvl2pPr>
              <a:defRPr sz="1600">
                <a:latin typeface="+mj-lt"/>
              </a:defRPr>
            </a:lvl2pPr>
            <a:lvl3pPr>
              <a:defRPr sz="1600">
                <a:latin typeface="+mj-lt"/>
              </a:defRPr>
            </a:lvl3pPr>
            <a:lvl4pPr marL="357188" indent="-176213">
              <a:defRPr sz="1600">
                <a:latin typeface="+mj-lt"/>
              </a:defRPr>
            </a:lvl4pPr>
            <a:lvl5pPr marL="539750" indent="-182563">
              <a:defRPr sz="16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21" name="Text Placeholder 20"/>
          <p:cNvSpPr>
            <a:spLocks noGrp="1"/>
          </p:cNvSpPr>
          <p:nvPr>
            <p:ph type="body" sz="quarter" idx="26"/>
          </p:nvPr>
        </p:nvSpPr>
        <p:spPr>
          <a:xfrm>
            <a:off x="6224400" y="1600198"/>
            <a:ext cx="2462400" cy="4419602"/>
          </a:xfrm>
        </p:spPr>
        <p:txBody>
          <a:bodyPr>
            <a:noAutofit/>
          </a:bodyPr>
          <a:lstStyle>
            <a:lvl1pPr>
              <a:defRPr sz="1800">
                <a:latin typeface="+mj-lt"/>
              </a:defRPr>
            </a:lvl1pPr>
            <a:lvl2pPr>
              <a:defRPr sz="1600">
                <a:latin typeface="+mj-lt"/>
              </a:defRPr>
            </a:lvl2pPr>
            <a:lvl3pPr>
              <a:defRPr sz="1600">
                <a:latin typeface="+mj-lt"/>
              </a:defRPr>
            </a:lvl3pPr>
            <a:lvl4pPr marL="357188" indent="-176213">
              <a:defRPr sz="1600">
                <a:latin typeface="+mj-lt"/>
              </a:defRPr>
            </a:lvl4pPr>
            <a:lvl5pPr marL="539750" indent="-182563">
              <a:defRPr sz="16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1" name="Slide Number Placeholder 5">
            <a:extLst>
              <a:ext uri="{FF2B5EF4-FFF2-40B4-BE49-F238E27FC236}">
                <a16:creationId xmlns:a16="http://schemas.microsoft.com/office/drawing/2014/main" id="{47C7F786-8EE4-4606-9201-A6CC3ECE7B70}"/>
              </a:ext>
            </a:extLst>
          </p:cNvPr>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tx2"/>
                </a:solidFill>
                <a:latin typeface="+mj-lt"/>
              </a:defRPr>
            </a:lvl1pPr>
          </a:lstStyle>
          <a:p>
            <a:endParaRPr lang="en-US"/>
          </a:p>
          <a:p>
            <a:fld id="{4FD9013D-92AD-C643-96A8-EBFE9D29F7C2}" type="slidenum">
              <a:rPr lang="en-US" b="1" smtClean="0"/>
              <a:pPr/>
              <a:t>‹#›</a:t>
            </a:fld>
            <a:r>
              <a:rPr lang="en-US" b="1"/>
              <a:t> </a:t>
            </a:r>
            <a:r>
              <a:rPr lang="en-GB">
                <a:solidFill>
                  <a:schemeClr val="bg2"/>
                </a:solidFill>
              </a:rPr>
              <a:t>|</a:t>
            </a:r>
            <a:r>
              <a:rPr lang="en-GB"/>
              <a:t> Document Title</a:t>
            </a:r>
            <a:endParaRPr lang="en-GB" dirty="0"/>
          </a:p>
        </p:txBody>
      </p:sp>
      <p:sp>
        <p:nvSpPr>
          <p:cNvPr id="3" name="Title 2">
            <a:extLst>
              <a:ext uri="{FF2B5EF4-FFF2-40B4-BE49-F238E27FC236}">
                <a16:creationId xmlns:a16="http://schemas.microsoft.com/office/drawing/2014/main" id="{2F4D2A2D-0794-4136-81F9-DB5FE139A710}"/>
              </a:ext>
            </a:extLst>
          </p:cNvPr>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349989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columns emphasis">
    <p:spTree>
      <p:nvGrpSpPr>
        <p:cNvPr id="1" name=""/>
        <p:cNvGrpSpPr/>
        <p:nvPr/>
      </p:nvGrpSpPr>
      <p:grpSpPr>
        <a:xfrm>
          <a:off x="0" y="0"/>
          <a:ext cx="0" cy="0"/>
          <a:chOff x="0" y="0"/>
          <a:chExt cx="0" cy="0"/>
        </a:xfrm>
      </p:grpSpPr>
      <p:sp>
        <p:nvSpPr>
          <p:cNvPr id="7" name="Text Placeholder 6"/>
          <p:cNvSpPr>
            <a:spLocks noGrp="1"/>
          </p:cNvSpPr>
          <p:nvPr>
            <p:ph type="body" sz="quarter" idx="24"/>
          </p:nvPr>
        </p:nvSpPr>
        <p:spPr>
          <a:xfrm>
            <a:off x="457200" y="1600199"/>
            <a:ext cx="2462400" cy="1809751"/>
          </a:xfrm>
        </p:spPr>
        <p:txBody>
          <a:bodyPr>
            <a:noAutofit/>
          </a:bodyPr>
          <a:lstStyle>
            <a:lvl1pPr>
              <a:defRPr sz="1600">
                <a:latin typeface="+mj-lt"/>
              </a:defRPr>
            </a:lvl1pPr>
            <a:lvl2pPr>
              <a:defRPr sz="1600">
                <a:latin typeface="+mj-lt"/>
              </a:defRPr>
            </a:lvl2pPr>
            <a:lvl3pPr>
              <a:defRPr sz="1600">
                <a:latin typeface="+mj-lt"/>
              </a:defRPr>
            </a:lvl3pPr>
            <a:lvl4pPr>
              <a:defRPr sz="1600">
                <a:latin typeface="+mj-lt"/>
              </a:defRPr>
            </a:lvl4pPr>
            <a:lvl5pPr>
              <a:defRPr sz="1600">
                <a:latin typeface="+mj-lt"/>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13" name="Text Placeholder 12"/>
          <p:cNvSpPr>
            <a:spLocks noGrp="1"/>
          </p:cNvSpPr>
          <p:nvPr>
            <p:ph type="body" sz="quarter" idx="25"/>
          </p:nvPr>
        </p:nvSpPr>
        <p:spPr>
          <a:xfrm>
            <a:off x="3340800" y="1600199"/>
            <a:ext cx="2462400" cy="4419601"/>
          </a:xfrm>
        </p:spPr>
        <p:txBody>
          <a:bodyPr>
            <a:noAutofit/>
          </a:bodyPr>
          <a:lstStyle>
            <a:lvl1pPr>
              <a:defRPr sz="1600">
                <a:latin typeface="+mj-lt"/>
              </a:defRPr>
            </a:lvl1pPr>
            <a:lvl2pPr>
              <a:defRPr sz="1600">
                <a:latin typeface="+mj-lt"/>
              </a:defRPr>
            </a:lvl2pPr>
            <a:lvl3pPr>
              <a:defRPr sz="1600">
                <a:latin typeface="+mj-lt"/>
              </a:defRPr>
            </a:lvl3pPr>
            <a:lvl4pPr>
              <a:defRPr sz="1600">
                <a:latin typeface="+mj-lt"/>
              </a:defRPr>
            </a:lvl4pPr>
            <a:lvl5pPr>
              <a:defRPr sz="16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1" name="Text Placeholder 20"/>
          <p:cNvSpPr>
            <a:spLocks noGrp="1"/>
          </p:cNvSpPr>
          <p:nvPr>
            <p:ph type="body" sz="quarter" idx="26"/>
          </p:nvPr>
        </p:nvSpPr>
        <p:spPr>
          <a:xfrm>
            <a:off x="6224400" y="1600199"/>
            <a:ext cx="2462400" cy="1809751"/>
          </a:xfrm>
        </p:spPr>
        <p:txBody>
          <a:bodyPr>
            <a:noAutofit/>
          </a:bodyPr>
          <a:lstStyle>
            <a:lvl1pPr>
              <a:defRPr sz="1600">
                <a:latin typeface="+mj-lt"/>
              </a:defRPr>
            </a:lvl1pPr>
            <a:lvl2pPr>
              <a:defRPr sz="1600">
                <a:latin typeface="+mj-lt"/>
              </a:defRPr>
            </a:lvl2pPr>
            <a:lvl3pPr>
              <a:defRPr sz="1600">
                <a:latin typeface="+mj-lt"/>
              </a:defRPr>
            </a:lvl3pPr>
            <a:lvl4pPr>
              <a:defRPr sz="1600">
                <a:latin typeface="+mj-lt"/>
              </a:defRPr>
            </a:lvl4pPr>
            <a:lvl5pPr>
              <a:defRPr sz="16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3" name="Text Placeholder 22"/>
          <p:cNvSpPr>
            <a:spLocks noGrp="1"/>
          </p:cNvSpPr>
          <p:nvPr>
            <p:ph type="body" sz="quarter" idx="27"/>
          </p:nvPr>
        </p:nvSpPr>
        <p:spPr>
          <a:xfrm>
            <a:off x="457200" y="4109169"/>
            <a:ext cx="2462400" cy="1910631"/>
          </a:xfrm>
        </p:spPr>
        <p:txBody>
          <a:bodyPr>
            <a:noAutofit/>
          </a:bodyPr>
          <a:lstStyle>
            <a:lvl1pPr>
              <a:defRPr sz="1600">
                <a:latin typeface="+mj-lt"/>
              </a:defRPr>
            </a:lvl1pPr>
            <a:lvl2pPr>
              <a:defRPr sz="1600">
                <a:latin typeface="+mj-lt"/>
              </a:defRPr>
            </a:lvl2pPr>
            <a:lvl3pPr>
              <a:defRPr sz="1600">
                <a:latin typeface="+mj-lt"/>
              </a:defRPr>
            </a:lvl3pPr>
            <a:lvl4pPr>
              <a:defRPr sz="1600">
                <a:latin typeface="+mj-lt"/>
              </a:defRPr>
            </a:lvl4pPr>
            <a:lvl5pPr>
              <a:defRPr sz="16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26" name="Text Placeholder 25"/>
          <p:cNvSpPr>
            <a:spLocks noGrp="1"/>
          </p:cNvSpPr>
          <p:nvPr>
            <p:ph type="body" sz="quarter" idx="28"/>
          </p:nvPr>
        </p:nvSpPr>
        <p:spPr>
          <a:xfrm>
            <a:off x="6224400" y="4109169"/>
            <a:ext cx="2462400" cy="1910631"/>
          </a:xfrm>
        </p:spPr>
        <p:txBody>
          <a:bodyPr>
            <a:noAutofit/>
          </a:bodyPr>
          <a:lstStyle>
            <a:lvl1pPr>
              <a:defRPr sz="1600">
                <a:latin typeface="+mj-lt"/>
              </a:defRPr>
            </a:lvl1pPr>
            <a:lvl2pPr>
              <a:defRPr sz="1600">
                <a:latin typeface="+mj-lt"/>
              </a:defRPr>
            </a:lvl2pPr>
            <a:lvl3pPr>
              <a:defRPr sz="1600">
                <a:latin typeface="+mj-lt"/>
              </a:defRPr>
            </a:lvl3pPr>
            <a:lvl4pPr>
              <a:defRPr sz="1600">
                <a:latin typeface="+mj-lt"/>
              </a:defRPr>
            </a:lvl4pPr>
            <a:lvl5pPr>
              <a:defRPr sz="1600">
                <a:latin typeface="+mj-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5" name="Slide Number Placeholder 5">
            <a:extLst>
              <a:ext uri="{FF2B5EF4-FFF2-40B4-BE49-F238E27FC236}">
                <a16:creationId xmlns:a16="http://schemas.microsoft.com/office/drawing/2014/main" id="{F41E0280-929E-4B65-A06A-B9AECFF63164}"/>
              </a:ext>
            </a:extLst>
          </p:cNvPr>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tx2"/>
                </a:solidFill>
                <a:latin typeface="+mj-lt"/>
              </a:defRPr>
            </a:lvl1pPr>
          </a:lstStyle>
          <a:p>
            <a:endParaRPr lang="en-US"/>
          </a:p>
          <a:p>
            <a:fld id="{4FD9013D-92AD-C643-96A8-EBFE9D29F7C2}" type="slidenum">
              <a:rPr lang="en-US" b="1" smtClean="0"/>
              <a:pPr/>
              <a:t>‹#›</a:t>
            </a:fld>
            <a:r>
              <a:rPr lang="en-US" b="1"/>
              <a:t> </a:t>
            </a:r>
            <a:r>
              <a:rPr lang="en-GB">
                <a:solidFill>
                  <a:schemeClr val="bg2"/>
                </a:solidFill>
              </a:rPr>
              <a:t>|</a:t>
            </a:r>
            <a:r>
              <a:rPr lang="en-GB"/>
              <a:t> Document Title</a:t>
            </a:r>
            <a:endParaRPr lang="en-GB" dirty="0"/>
          </a:p>
        </p:txBody>
      </p:sp>
      <p:sp>
        <p:nvSpPr>
          <p:cNvPr id="2" name="Title 1">
            <a:extLst>
              <a:ext uri="{FF2B5EF4-FFF2-40B4-BE49-F238E27FC236}">
                <a16:creationId xmlns:a16="http://schemas.microsoft.com/office/drawing/2014/main" id="{D75242E1-9559-4871-819E-DD10B2507537}"/>
              </a:ext>
            </a:extLst>
          </p:cNvPr>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26583003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Slide Number Placeholder 5">
            <a:extLst>
              <a:ext uri="{FF2B5EF4-FFF2-40B4-BE49-F238E27FC236}">
                <a16:creationId xmlns:a16="http://schemas.microsoft.com/office/drawing/2014/main" id="{06FE5877-105C-453E-8386-0DFD2B167F63}"/>
              </a:ext>
            </a:extLst>
          </p:cNvPr>
          <p:cNvSpPr>
            <a:spLocks noGrp="1"/>
          </p:cNvSpPr>
          <p:nvPr>
            <p:ph type="sldNum" sz="quarter" idx="4"/>
          </p:nvPr>
        </p:nvSpPr>
        <p:spPr>
          <a:xfrm>
            <a:off x="457200" y="6375400"/>
            <a:ext cx="2133600" cy="365125"/>
          </a:xfrm>
          <a:prstGeom prst="rect">
            <a:avLst/>
          </a:prstGeom>
        </p:spPr>
        <p:txBody>
          <a:bodyPr vert="horz" lIns="0" tIns="45720" rIns="0" bIns="45720" rtlCol="0" anchor="b"/>
          <a:lstStyle>
            <a:lvl1pPr algn="l">
              <a:defRPr sz="1000">
                <a:solidFill>
                  <a:schemeClr val="tx2"/>
                </a:solidFill>
                <a:latin typeface="+mj-lt"/>
              </a:defRPr>
            </a:lvl1pPr>
          </a:lstStyle>
          <a:p>
            <a:endParaRPr lang="en-US"/>
          </a:p>
          <a:p>
            <a:fld id="{4FD9013D-92AD-C643-96A8-EBFE9D29F7C2}" type="slidenum">
              <a:rPr lang="en-US" b="1" smtClean="0"/>
              <a:pPr/>
              <a:t>‹#›</a:t>
            </a:fld>
            <a:r>
              <a:rPr lang="en-US" b="1"/>
              <a:t> </a:t>
            </a:r>
            <a:r>
              <a:rPr lang="en-GB">
                <a:solidFill>
                  <a:schemeClr val="bg2"/>
                </a:solidFill>
              </a:rPr>
              <a:t>|</a:t>
            </a:r>
            <a:r>
              <a:rPr lang="en-GB"/>
              <a:t> Document Title</a:t>
            </a:r>
            <a:endParaRPr lang="en-GB" dirty="0"/>
          </a:p>
        </p:txBody>
      </p:sp>
      <p:sp>
        <p:nvSpPr>
          <p:cNvPr id="2" name="Title 1">
            <a:extLst>
              <a:ext uri="{FF2B5EF4-FFF2-40B4-BE49-F238E27FC236}">
                <a16:creationId xmlns:a16="http://schemas.microsoft.com/office/drawing/2014/main" id="{1CC8757C-BAD8-45C6-B7C3-3A40BADD0552}"/>
              </a:ext>
            </a:extLst>
          </p:cNvPr>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26362182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slide">
    <p:spTree>
      <p:nvGrpSpPr>
        <p:cNvPr id="1" name=""/>
        <p:cNvGrpSpPr/>
        <p:nvPr/>
      </p:nvGrpSpPr>
      <p:grpSpPr>
        <a:xfrm>
          <a:off x="0" y="0"/>
          <a:ext cx="0" cy="0"/>
          <a:chOff x="0" y="0"/>
          <a:chExt cx="0" cy="0"/>
        </a:xfrm>
      </p:grpSpPr>
      <p:sp>
        <p:nvSpPr>
          <p:cNvPr id="8" name="Text Placeholder 7"/>
          <p:cNvSpPr>
            <a:spLocks noGrp="1"/>
          </p:cNvSpPr>
          <p:nvPr>
            <p:ph type="body" sz="quarter" idx="14"/>
          </p:nvPr>
        </p:nvSpPr>
        <p:spPr>
          <a:xfrm>
            <a:off x="466725" y="5446498"/>
            <a:ext cx="4105275" cy="1253381"/>
          </a:xfrm>
          <a:prstGeom prst="rect">
            <a:avLst/>
          </a:prstGeom>
        </p:spPr>
        <p:txBody>
          <a:bodyPr anchor="b"/>
          <a:lstStyle>
            <a:lvl1pPr>
              <a:defRPr sz="1000" b="0" baseline="0">
                <a:solidFill>
                  <a:schemeClr val="tx1"/>
                </a:solidFill>
              </a:defRPr>
            </a:lvl1pPr>
          </a:lstStyle>
          <a:p>
            <a:pPr lvl="0"/>
            <a:r>
              <a:rPr lang="en-US"/>
              <a:t>Edit Master text styles</a:t>
            </a:r>
          </a:p>
        </p:txBody>
      </p:sp>
      <p:sp>
        <p:nvSpPr>
          <p:cNvPr id="4" name="Text Placeholder 3"/>
          <p:cNvSpPr>
            <a:spLocks noGrp="1"/>
          </p:cNvSpPr>
          <p:nvPr>
            <p:ph type="body" sz="quarter" idx="15"/>
          </p:nvPr>
        </p:nvSpPr>
        <p:spPr>
          <a:xfrm>
            <a:off x="457200" y="1602000"/>
            <a:ext cx="8220075" cy="30575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 name="Title 1">
            <a:extLst>
              <a:ext uri="{FF2B5EF4-FFF2-40B4-BE49-F238E27FC236}">
                <a16:creationId xmlns:a16="http://schemas.microsoft.com/office/drawing/2014/main" id="{5C85A89C-D50B-4D04-9618-20835810DFA4}"/>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3888783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55600"/>
            <a:ext cx="8218488" cy="691200"/>
          </a:xfrm>
          <a:prstGeom prst="rect">
            <a:avLst/>
          </a:prstGeom>
        </p:spPr>
        <p:txBody>
          <a:bodyPr vert="horz" lIns="0" tIns="0" rIns="0" bIns="0" rtlCol="0" anchor="b" anchorCtr="0">
            <a:noAutofit/>
          </a:bodyPr>
          <a:lstStyle/>
          <a:p>
            <a:pPr lvl="0">
              <a:lnSpc>
                <a:spcPct val="100000"/>
              </a:lnSpc>
            </a:pPr>
            <a:r>
              <a:rPr lang="en-US"/>
              <a:t>Click to edit Master title style</a:t>
            </a:r>
            <a:endParaRPr lang="en-US" dirty="0"/>
          </a:p>
        </p:txBody>
      </p:sp>
      <p:sp>
        <p:nvSpPr>
          <p:cNvPr id="7" name="Text Placeholder 6"/>
          <p:cNvSpPr>
            <a:spLocks noGrp="1"/>
          </p:cNvSpPr>
          <p:nvPr>
            <p:ph type="body" idx="1"/>
          </p:nvPr>
        </p:nvSpPr>
        <p:spPr>
          <a:xfrm>
            <a:off x="457200" y="1600201"/>
            <a:ext cx="8229600" cy="4419599"/>
          </a:xfrm>
          <a:prstGeom prst="rect">
            <a:avLst/>
          </a:prstGeom>
        </p:spPr>
        <p:txBody>
          <a:bodyPr vert="horz" lIns="0" tIns="0" rIns="0" bIns="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6" name="Line 1">
            <a:extLst>
              <a:ext uri="{FF2B5EF4-FFF2-40B4-BE49-F238E27FC236}">
                <a16:creationId xmlns:a16="http://schemas.microsoft.com/office/drawing/2014/main" id="{D0490640-3455-4F01-B2B8-D34019E815E9}"/>
              </a:ext>
            </a:extLst>
          </p:cNvPr>
          <p:cNvSpPr>
            <a:spLocks noChangeShapeType="1"/>
          </p:cNvSpPr>
          <p:nvPr userDrawn="1"/>
        </p:nvSpPr>
        <p:spPr bwMode="auto">
          <a:xfrm rot="10800000" flipH="1">
            <a:off x="466725" y="1116013"/>
            <a:ext cx="8220075" cy="0"/>
          </a:xfrm>
          <a:prstGeom prst="line">
            <a:avLst/>
          </a:prstGeom>
          <a:noFill/>
          <a:ln w="19050" cap="rnd">
            <a:solidFill>
              <a:schemeClr val="accent1"/>
            </a:solidFill>
            <a:prstDash val="solid"/>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US" dirty="0">
              <a:latin typeface="+mj-lt"/>
            </a:endParaRPr>
          </a:p>
        </p:txBody>
      </p:sp>
      <p:pic>
        <p:nvPicPr>
          <p:cNvPr id="8" name="Picture 7">
            <a:extLst>
              <a:ext uri="{FF2B5EF4-FFF2-40B4-BE49-F238E27FC236}">
                <a16:creationId xmlns:a16="http://schemas.microsoft.com/office/drawing/2014/main" id="{5B4C9B68-3541-4DC7-BF96-FEE1EF5A4330}"/>
              </a:ext>
            </a:extLst>
          </p:cNvPr>
          <p:cNvPicPr>
            <a:picLocks noChangeAspect="1"/>
          </p:cNvPicPr>
          <p:nvPr userDrawn="1"/>
        </p:nvPicPr>
        <p:blipFill>
          <a:blip r:embed="rId12"/>
          <a:stretch>
            <a:fillRect/>
          </a:stretch>
        </p:blipFill>
        <p:spPr>
          <a:xfrm>
            <a:off x="6744534" y="6323987"/>
            <a:ext cx="1942266" cy="360000"/>
          </a:xfrm>
          <a:prstGeom prst="rect">
            <a:avLst/>
          </a:prstGeom>
        </p:spPr>
      </p:pic>
      <p:sp>
        <p:nvSpPr>
          <p:cNvPr id="3" name="MSIPCMContentMarking" descr="{&quot;HashCode&quot;:-1291824593,&quot;Placement&quot;:&quot;Header&quot;,&quot;Top&quot;:0.0,&quot;Left&quot;:0.0,&quot;SlideWidth&quot;:720,&quot;SlideHeight&quot;:540}">
            <a:extLst>
              <a:ext uri="{FF2B5EF4-FFF2-40B4-BE49-F238E27FC236}">
                <a16:creationId xmlns:a16="http://schemas.microsoft.com/office/drawing/2014/main" id="{C2B68A17-5781-4404-A730-ECC377A734A4}"/>
              </a:ext>
            </a:extLst>
          </p:cNvPr>
          <p:cNvSpPr txBox="1"/>
          <p:nvPr userDrawn="1"/>
        </p:nvSpPr>
        <p:spPr>
          <a:xfrm>
            <a:off x="0" y="0"/>
            <a:ext cx="733923" cy="262344"/>
          </a:xfrm>
          <a:prstGeom prst="rect">
            <a:avLst/>
          </a:prstGeom>
          <a:noFill/>
        </p:spPr>
        <p:txBody>
          <a:bodyPr vert="horz" wrap="square" lIns="0" tIns="0" rIns="0" bIns="0" rtlCol="0" anchor="ctr" anchorCtr="1">
            <a:spAutoFit/>
          </a:bodyPr>
          <a:lstStyle/>
          <a:p>
            <a:pPr algn="l">
              <a:spcBef>
                <a:spcPts val="0"/>
              </a:spcBef>
              <a:spcAft>
                <a:spcPts val="0"/>
              </a:spcAft>
            </a:pPr>
            <a:r>
              <a:rPr lang="en-GB" sz="1000">
                <a:solidFill>
                  <a:srgbClr val="000000"/>
                </a:solidFill>
                <a:latin typeface="Calibri" panose="020F0502020204030204" pitchFamily="34" charset="0"/>
              </a:rPr>
              <a:t>OFFICIAL</a:t>
            </a:r>
          </a:p>
        </p:txBody>
      </p:sp>
    </p:spTree>
    <p:extLst>
      <p:ext uri="{BB962C8B-B14F-4D97-AF65-F5344CB8AC3E}">
        <p14:creationId xmlns:p14="http://schemas.microsoft.com/office/powerpoint/2010/main" val="3691116929"/>
      </p:ext>
    </p:extLst>
  </p:cSld>
  <p:clrMap bg1="lt1" tx1="dk1" bg2="lt2" tx2="dk2" accent1="accent1" accent2="accent2" accent3="accent3" accent4="accent4" accent5="accent5" accent6="accent6" hlink="hlink" folHlink="folHlink"/>
  <p:sldLayoutIdLst>
    <p:sldLayoutId id="2147483689" r:id="rId1"/>
    <p:sldLayoutId id="2147483709" r:id="rId2"/>
    <p:sldLayoutId id="2147483690" r:id="rId3"/>
    <p:sldLayoutId id="2147483705" r:id="rId4"/>
    <p:sldLayoutId id="2147483702" r:id="rId5"/>
    <p:sldLayoutId id="2147483703" r:id="rId6"/>
    <p:sldLayoutId id="2147483707" r:id="rId7"/>
    <p:sldLayoutId id="2147483706" r:id="rId8"/>
    <p:sldLayoutId id="2147483695" r:id="rId9"/>
    <p:sldLayoutId id="2147483701" r:id="rId10"/>
  </p:sldLayoutIdLst>
  <p:hf hdr="0" ftr="0" dt="0"/>
  <p:txStyles>
    <p:titleStyle>
      <a:lvl1pPr algn="l" defTabSz="457200" rtl="0" eaLnBrk="1" latinLnBrk="0" hangingPunct="1">
        <a:lnSpc>
          <a:spcPts val="3400"/>
        </a:lnSpc>
        <a:spcBef>
          <a:spcPct val="0"/>
        </a:spcBef>
        <a:buNone/>
        <a:defRPr lang="en-US" sz="2800" b="1" i="0" kern="1200" dirty="0">
          <a:solidFill>
            <a:schemeClr val="bg2"/>
          </a:solidFill>
          <a:latin typeface="+mj-lt"/>
          <a:ea typeface="+mj-ea"/>
          <a:cs typeface="+mj-cs"/>
        </a:defRPr>
      </a:lvl1pPr>
    </p:titleStyle>
    <p:bodyStyle>
      <a:lvl1pPr marL="0" indent="0" algn="l" defTabSz="457200" rtl="0" eaLnBrk="1" latinLnBrk="0" hangingPunct="1">
        <a:lnSpc>
          <a:spcPct val="100000"/>
        </a:lnSpc>
        <a:spcBef>
          <a:spcPts val="400"/>
        </a:spcBef>
        <a:spcAft>
          <a:spcPts val="200"/>
        </a:spcAft>
        <a:buClr>
          <a:schemeClr val="tx2"/>
        </a:buClr>
        <a:buFontTx/>
        <a:buNone/>
        <a:tabLst/>
        <a:defRPr lang="en-GB" sz="2400" b="1" kern="1200" dirty="0" smtClean="0">
          <a:solidFill>
            <a:schemeClr val="bg2"/>
          </a:solidFill>
          <a:latin typeface="+mj-lt"/>
          <a:ea typeface="+mn-ea"/>
          <a:cs typeface="+mn-cs"/>
        </a:defRPr>
      </a:lvl1pPr>
      <a:lvl2pPr marL="0" indent="0" algn="l" defTabSz="457200" rtl="0" eaLnBrk="1" latinLnBrk="0" hangingPunct="1">
        <a:lnSpc>
          <a:spcPct val="100000"/>
        </a:lnSpc>
        <a:spcBef>
          <a:spcPts val="400"/>
        </a:spcBef>
        <a:spcAft>
          <a:spcPts val="200"/>
        </a:spcAft>
        <a:buClrTx/>
        <a:buFontTx/>
        <a:buNone/>
        <a:tabLst/>
        <a:defRPr lang="en-GB" sz="2000" kern="1200" dirty="0" smtClean="0">
          <a:solidFill>
            <a:schemeClr val="tx1"/>
          </a:solidFill>
          <a:latin typeface="+mj-lt"/>
          <a:ea typeface="+mn-ea"/>
          <a:cs typeface="+mn-cs"/>
        </a:defRPr>
      </a:lvl2pPr>
      <a:lvl3pPr marL="180975" indent="-180975" algn="l" defTabSz="457200" rtl="0" eaLnBrk="1" latinLnBrk="0" hangingPunct="1">
        <a:lnSpc>
          <a:spcPct val="100000"/>
        </a:lnSpc>
        <a:spcBef>
          <a:spcPts val="400"/>
        </a:spcBef>
        <a:spcAft>
          <a:spcPts val="200"/>
        </a:spcAft>
        <a:buClr>
          <a:schemeClr val="bg2"/>
        </a:buClr>
        <a:buFont typeface="Arial" panose="020B0604020202020204" pitchFamily="34" charset="0"/>
        <a:buChar char="•"/>
        <a:defRPr lang="en-GB" sz="2000" kern="1200" dirty="0" smtClean="0">
          <a:solidFill>
            <a:schemeClr val="tx1"/>
          </a:solidFill>
          <a:latin typeface="+mj-lt"/>
          <a:ea typeface="+mn-ea"/>
          <a:cs typeface="+mn-cs"/>
        </a:defRPr>
      </a:lvl3pPr>
      <a:lvl4pPr marL="357188" indent="-176213" algn="l" defTabSz="457200" rtl="0" eaLnBrk="1" latinLnBrk="0" hangingPunct="1">
        <a:lnSpc>
          <a:spcPct val="100000"/>
        </a:lnSpc>
        <a:spcBef>
          <a:spcPts val="400"/>
        </a:spcBef>
        <a:spcAft>
          <a:spcPts val="200"/>
        </a:spcAft>
        <a:buFont typeface="Calibri" panose="020F0502020204030204" pitchFamily="34" charset="0"/>
        <a:buChar char="−"/>
        <a:defRPr lang="en-GB" sz="2000" kern="1200" dirty="0" smtClean="0">
          <a:solidFill>
            <a:schemeClr val="tx1"/>
          </a:solidFill>
          <a:latin typeface="+mj-lt"/>
          <a:ea typeface="+mn-ea"/>
          <a:cs typeface="+mn-cs"/>
        </a:defRPr>
      </a:lvl4pPr>
      <a:lvl5pPr marL="539750" indent="-182563" algn="l" defTabSz="457200" rtl="0" eaLnBrk="1" latinLnBrk="0" hangingPunct="1">
        <a:lnSpc>
          <a:spcPct val="100000"/>
        </a:lnSpc>
        <a:spcBef>
          <a:spcPts val="400"/>
        </a:spcBef>
        <a:spcAft>
          <a:spcPts val="200"/>
        </a:spcAft>
        <a:buClr>
          <a:schemeClr val="tx2"/>
        </a:buClr>
        <a:buFont typeface="Arial" panose="020B0604020202020204" pitchFamily="34" charset="0"/>
        <a:buChar char="»"/>
        <a:tabLst/>
        <a:defRPr lang="en-US" sz="2000" u="none" kern="1200" dirty="0">
          <a:solidFill>
            <a:schemeClr val="tx1"/>
          </a:solidFill>
          <a:latin typeface="+mj-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hyperlink" Target="mailto:enquiry@WOWHelpdesk.org.uk" TargetMode="Externa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3192516"/>
            <a:ext cx="7904162" cy="1001111"/>
          </a:xfrm>
        </p:spPr>
        <p:txBody>
          <a:bodyPr>
            <a:normAutofit fontScale="90000"/>
          </a:bodyPr>
          <a:lstStyle/>
          <a:p>
            <a:r>
              <a:rPr lang="en-US" b="0" i="0" strike="noStrike" dirty="0"/>
              <a:t>Autonomisation économique des femmes en Côte d’Ivoire</a:t>
            </a:r>
            <a:r>
              <a:rPr lang="en-GB" dirty="0" err="1"/>
              <a:t/>
            </a:r>
            <a:r>
              <a:rPr lang="en-GB" dirty="0"/>
              <a:t/>
            </a:r>
          </a:p>
        </p:txBody>
      </p:sp>
      <p:sp>
        <p:nvSpPr>
          <p:cNvPr id="3" name="Subtitle 2"/>
          <p:cNvSpPr>
            <a:spLocks noGrp="1"/>
          </p:cNvSpPr>
          <p:nvPr>
            <p:ph type="subTitle" idx="1"/>
          </p:nvPr>
        </p:nvSpPr>
        <p:spPr>
          <a:xfrm>
            <a:off x="457200" y="4374450"/>
            <a:ext cx="7885476" cy="1645350"/>
          </a:xfrm>
        </p:spPr>
        <p:txBody>
          <a:bodyPr>
            <a:normAutofit fontScale="55000" lnSpcReduction="20000"/>
          </a:bodyPr>
          <a:lstStyle/>
          <a:p>
            <a:r>
              <a:rPr lang="en-GB" sz="3600" b="0" i="0" strike="noStrike" dirty="0">
                <a:solidFill>
                  <a:srgbClr val="004851"/>
                </a:solidFill>
                <a:effectLst/>
                <a:latin typeface="Calibri" panose="020F0502020204030204" pitchFamily="34" charset="0"/>
                <a:ea typeface="Calibri" panose="020F0502020204030204" pitchFamily="34" charset="0"/>
              </a:rPr>
              <a:t>Demande WOW Helpdesk 55</a:t>
            </a:r>
          </a:p>
          <a:p>
            <a:endParaRPr lang="en-GB" sz="3600" dirty="0">
              <a:solidFill>
                <a:srgbClr val="004851"/>
              </a:solidFill>
              <a:latin typeface="Calibri" panose="020F0502020204030204" pitchFamily="34" charset="0"/>
              <a:ea typeface="Calibri" panose="020F0502020204030204" pitchFamily="34" charset="0"/>
            </a:endParaRPr>
          </a:p>
          <a:p>
            <a:r>
              <a:rPr lang="en-GB" sz="3600" dirty="0">
                <a:solidFill>
                  <a:srgbClr val="004851"/>
                </a:solidFill>
                <a:effectLst/>
                <a:latin typeface="Calibri" panose="020F0502020204030204" pitchFamily="34" charset="0"/>
                <a:ea typeface="Calibri" panose="020F0502020204030204" pitchFamily="34" charset="0"/>
              </a:rPr>
              <a:t>Kavita Kalsi, Social Development Direct</a:t>
            </a:r>
          </a:p>
          <a:p>
            <a:endParaRPr lang="en-GB" sz="3600" dirty="0">
              <a:solidFill>
                <a:srgbClr val="004851"/>
              </a:solidFill>
              <a:effectLst/>
              <a:latin typeface="Calibri" panose="020F0502020204030204" pitchFamily="34" charset="0"/>
              <a:ea typeface="Calibri" panose="020F0502020204030204" pitchFamily="34" charset="0"/>
            </a:endParaRPr>
          </a:p>
          <a:p>
            <a:r>
              <a:rPr lang="en-GB" sz="3600" b="0" i="0" strike="noStrike" dirty="0">
                <a:solidFill>
                  <a:srgbClr val="004851"/>
                </a:solidFill>
                <a:latin typeface="Calibri" panose="020F0502020204030204" pitchFamily="34" charset="0"/>
                <a:ea typeface="Calibri" panose="020F0502020204030204" pitchFamily="34" charset="0"/>
              </a:rPr>
              <a:t>4 décembre 2020</a:t>
            </a:r>
            <a:r>
              <a:rPr lang="en-GB" sz="3600" baseline="30000" dirty="0">
                <a:solidFill>
                  <a:srgbClr val="004851"/>
                </a:solidFill>
                <a:latin typeface="Calibri" panose="020F0502020204030204" pitchFamily="34" charset="0"/>
                <a:ea typeface="Calibri" panose="020F0502020204030204" pitchFamily="34" charset="0"/>
              </a:rPr>
              <a:t/>
            </a:r>
            <a:r>
              <a:rPr lang="en-GB" sz="3600" dirty="0">
                <a:solidFill>
                  <a:srgbClr val="004851"/>
                </a:solidFill>
                <a:latin typeface="Calibri" panose="020F0502020204030204" pitchFamily="34" charset="0"/>
                <a:ea typeface="Calibri" panose="020F0502020204030204" pitchFamily="34" charset="0"/>
              </a:rPr>
              <a:t/>
            </a:r>
            <a:endParaRPr lang="en-GB" sz="3600" dirty="0">
              <a:solidFill>
                <a:srgbClr val="004851"/>
              </a:solidFill>
              <a:effectLst/>
              <a:latin typeface="Calibri" panose="020F0502020204030204" pitchFamily="34" charset="0"/>
              <a:ea typeface="Calibri" panose="020F0502020204030204" pitchFamily="34" charset="0"/>
            </a:endParaRPr>
          </a:p>
          <a:p>
            <a:endParaRPr lang="en-GB" dirty="0"/>
          </a:p>
        </p:txBody>
      </p:sp>
    </p:spTree>
    <p:extLst>
      <p:ext uri="{BB962C8B-B14F-4D97-AF65-F5344CB8AC3E}">
        <p14:creationId xmlns:p14="http://schemas.microsoft.com/office/powerpoint/2010/main" val="2483189852"/>
      </p:ext>
    </p:extLst>
  </p:cSld>
  <p:clrMapOvr>
    <a:masterClrMapping/>
  </p:clrMapOvr>
</p:sld>
</file>

<file path=ppt/slides/slide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57200" y="1601999"/>
            <a:ext cx="8208963" cy="4524337"/>
          </a:xfrm>
        </p:spPr>
        <p:txBody>
          <a:bodyPr>
            <a:normAutofit fontScale="70000" lnSpcReduction="20000"/>
          </a:bodyPr>
          <a:lstStyle/>
          <a:p>
            <a:r>
              <a:rPr lang="en-GB" sz="2600" b="0" i="0" strike="noStrike" dirty="0"/>
              <a:t>Objectif</a:t>
            </a:r>
          </a:p>
          <a:p>
            <a:endParaRPr lang="en-GB" sz="1400" dirty="0"/>
          </a:p>
          <a:p>
            <a:pPr marL="0" lvl="2" indent="0">
              <a:buNone/>
            </a:pPr>
            <a:r>
              <a:rPr lang="en-GB" sz="2900" b="0" i="0" strike="noStrike" dirty="0"/>
              <a:t>Mieux comprendre les </a:t>
            </a:r>
            <a:r>
              <a:rPr lang="en-GB" sz="2900" b="1" i="0" strike="noStrike" dirty="0">
                <a:latin typeface="Calibri"/>
                <a:ea typeface="Calibri"/>
                <a:cs typeface="Calibri"/>
              </a:rPr>
              <a:t>disparités économiques entre hommes et femmes</a:t>
            </a:r>
            <a:r>
              <a:rPr lang="en-GB" sz="2900" b="0" i="0" strike="noStrike" dirty="0">
                <a:latin typeface="Calibri"/>
                <a:ea typeface="Calibri"/>
                <a:cs typeface="Calibri"/>
              </a:rPr>
              <a:t> en Côte d’Ivoire — ainsi que les </a:t>
            </a:r>
            <a:r>
              <a:rPr lang="en-GB" sz="2900" b="0" i="0" strike="noStrike" dirty="0"/>
              <a:t>politiques économiques — pour éclairer le travail du HMG avec le gouvernement ivoirien </a:t>
            </a:r>
            <a:r>
              <a:rPr lang="en-GB" sz="2900" b="1" i="0" strike="noStrike" dirty="0"/>
              <a:t>sur la conception et la mise en œuvre d’interventions sensibles à l’autonomisation économique des femmes</a:t>
            </a:r>
            <a:r>
              <a:rPr lang="en-GB" sz="2600" b="0" i="0" strike="noStrike" dirty="0"/>
              <a:t>.  </a:t>
            </a:r>
            <a:r>
              <a:rPr lang="en-GB" sz="2900" b="1" dirty="0"/>
              <a:t/>
            </a:r>
            <a:r>
              <a:rPr lang="en-GB" sz="2600" dirty="0"/>
              <a:t/>
            </a:r>
          </a:p>
          <a:p>
            <a:pPr lvl="2"/>
            <a:endParaRPr lang="en-GB" b="1" dirty="0"/>
          </a:p>
          <a:p>
            <a:pPr marL="0" lvl="2" indent="0">
              <a:buNone/>
            </a:pPr>
            <a:r>
              <a:rPr lang="en-GB" sz="2600" b="1" dirty="0">
                <a:solidFill>
                  <a:schemeClr val="bg2"/>
                </a:solidFill>
              </a:rPr>
              <a:t>Questions</a:t>
            </a:r>
          </a:p>
          <a:p>
            <a:pPr marL="342900" lvl="0" indent="-342900" algn="just">
              <a:spcBef>
                <a:spcPts val="600"/>
              </a:spcBef>
              <a:spcAft>
                <a:spcPts val="600"/>
              </a:spcAft>
              <a:buFont typeface="+mj-lt"/>
              <a:buAutoNum type="arabicPeriod"/>
            </a:pPr>
            <a:r>
              <a:rPr lang="en-GB" sz="2600" b="0" i="0" strike="noStrike" dirty="0">
                <a:solidFill>
                  <a:schemeClr val="tx1"/>
                </a:solidFill>
              </a:rPr>
              <a:t>Quels sont les enjeux clés de l’autonomisation économique des femmes en Côte d’Ivoire ?</a:t>
            </a:r>
          </a:p>
          <a:p>
            <a:pPr marL="342900" lvl="0" indent="-342900" algn="just">
              <a:spcBef>
                <a:spcPts val="600"/>
              </a:spcBef>
              <a:spcAft>
                <a:spcPts val="600"/>
              </a:spcAft>
              <a:buFont typeface="+mj-lt"/>
              <a:buAutoNum type="arabicPeriod"/>
            </a:pPr>
            <a:r>
              <a:rPr lang="en-GB" sz="2600" b="0" i="0" strike="noStrike" dirty="0">
                <a:solidFill>
                  <a:schemeClr val="tx1"/>
                </a:solidFill>
              </a:rPr>
              <a:t>Quelles analyses existent sur la croissance et les politiques économiques en Côte d’Ivoire, et leur application et impact sur l’autonomisation économique des femmes ?</a:t>
            </a:r>
          </a:p>
          <a:p>
            <a:pPr marL="342900" lvl="0" indent="-342900" algn="just">
              <a:spcBef>
                <a:spcPts val="600"/>
              </a:spcBef>
              <a:spcAft>
                <a:spcPts val="600"/>
              </a:spcAft>
              <a:buFont typeface="+mj-lt"/>
              <a:buAutoNum type="arabicPeriod"/>
            </a:pPr>
            <a:r>
              <a:rPr lang="en-GB" sz="2600" b="0" i="0" strike="noStrike" dirty="0">
                <a:solidFill>
                  <a:schemeClr val="tx1"/>
                </a:solidFill>
              </a:rPr>
              <a:t>Quels points d’entrée pour renforcer l’autonomisation économique des femmes en Côte d’Ivoire (influence, législation, programmes), compte tenu de l’objectif de transition et de dividende démographiques ?</a:t>
            </a:r>
          </a:p>
          <a:p>
            <a:pPr marL="0" lvl="2" indent="0">
              <a:buNone/>
            </a:pPr>
            <a:endParaRPr lang="en-GB" sz="2400" b="1" dirty="0">
              <a:solidFill>
                <a:schemeClr val="bg2"/>
              </a:solidFill>
            </a:endParaRPr>
          </a:p>
        </p:txBody>
      </p:sp>
      <p:sp>
        <p:nvSpPr>
          <p:cNvPr id="7" name="Title 6"/>
          <p:cNvSpPr>
            <a:spLocks noGrp="1"/>
          </p:cNvSpPr>
          <p:nvPr>
            <p:ph type="title"/>
          </p:nvPr>
        </p:nvSpPr>
        <p:spPr>
          <a:xfrm>
            <a:off x="457200" y="255600"/>
            <a:ext cx="8218488" cy="691200"/>
          </a:xfrm>
        </p:spPr>
        <p:txBody>
          <a:bodyPr/>
          <a:lstStyle/>
          <a:p>
            <a:r>
              <a:rPr lang="en-GB" b="0" i="0" strike="noStrike" dirty="0"/>
              <a:t>Objectif et questions de la demande</a:t>
            </a:r>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2</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1317056816"/>
      </p:ext>
    </p:extLst>
  </p:cSld>
  <p:clrMapOvr>
    <a:masterClrMapping/>
  </p:clrMapOvr>
</p:sld>
</file>

<file path=ppt/slides/slide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67693-4470-4B8C-AF62-F832963BA509}"/>
              </a:ext>
            </a:extLst>
          </p:cNvPr>
          <p:cNvSpPr>
            <a:spLocks noGrp="1"/>
          </p:cNvSpPr>
          <p:nvPr>
            <p:ph type="ctrTitle"/>
          </p:nvPr>
        </p:nvSpPr>
        <p:spPr>
          <a:xfrm>
            <a:off x="1130076" y="2058780"/>
            <a:ext cx="6883847" cy="741518"/>
          </a:xfrm>
        </p:spPr>
        <p:txBody>
          <a:bodyPr>
            <a:normAutofit fontScale="90000"/>
          </a:bodyPr>
          <a:lstStyle/>
          <a:p>
            <a:r>
              <a:rPr lang="en-GB" b="0" i="0" strike="noStrike" dirty="0"/>
              <a:t>FCDO </a:t>
            </a:r>
            <a:br>
              <a:rPr lang="en-GB" dirty="0"/>
            </a:br>
            <a:r>
              <a:rPr lang="en-GB" b="0" i="0" strike="noStrike" dirty="0"/>
              <a:t>Autonomisation économique des femmes </a:t>
            </a:r>
            <a:br>
              <a:rPr lang="en-GB" dirty="0"/>
            </a:br>
            <a:r>
              <a:rPr lang="en-GB" b="0" i="0" strike="noStrike" dirty="0"/>
              <a:t>Cadre conceptuel</a:t>
            </a:r>
          </a:p>
        </p:txBody>
      </p:sp>
    </p:spTree>
    <p:extLst>
      <p:ext uri="{BB962C8B-B14F-4D97-AF65-F5344CB8AC3E}">
        <p14:creationId xmlns:p14="http://schemas.microsoft.com/office/powerpoint/2010/main" val="2891580750"/>
      </p:ext>
    </p:extLst>
  </p:cSld>
  <p:clrMapOvr>
    <a:masterClrMapping/>
  </p:clrMapOvr>
</p:sld>
</file>

<file path=ppt/slides/slide4.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p:txBody>
          <a:bodyPr>
            <a:normAutofit/>
          </a:bodyPr>
          <a:lstStyle/>
          <a:p>
            <a:r>
              <a:rPr lang="en-GB" sz="2000" b="0" dirty="0">
                <a:solidFill>
                  <a:schemeClr val="tx1"/>
                </a:solidFill>
              </a:rPr>
              <a:t>  </a:t>
            </a:r>
          </a:p>
          <a:p>
            <a:pPr marL="0" lvl="2" indent="0">
              <a:buNone/>
            </a:pPr>
            <a:endParaRPr lang="en-GB" sz="2400" b="1" dirty="0">
              <a:solidFill>
                <a:schemeClr val="bg2"/>
              </a:solidFill>
            </a:endParaRPr>
          </a:p>
        </p:txBody>
      </p:sp>
      <p:sp>
        <p:nvSpPr>
          <p:cNvPr id="7" name="Title 6"/>
          <p:cNvSpPr>
            <a:spLocks noGrp="1"/>
          </p:cNvSpPr>
          <p:nvPr>
            <p:ph type="title"/>
          </p:nvPr>
        </p:nvSpPr>
        <p:spPr>
          <a:xfrm>
            <a:off x="457200" y="255600"/>
            <a:ext cx="8218488" cy="691200"/>
          </a:xfrm>
        </p:spPr>
        <p:txBody>
          <a:bodyPr/>
          <a:lstStyle/>
          <a:p>
            <a:r>
              <a:rPr lang="en-GB" b="0" i="0" strike="noStrike" dirty="0"/>
              <a:t>FCDO Autonomisation économique des femmes </a:t>
            </a:r>
            <a:br>
              <a:rPr lang="en-GB" dirty="0"/>
            </a:br>
            <a:r>
              <a:rPr lang="en-GB" b="0" i="0" strike="noStrike" dirty="0"/>
              <a:t>Cadre conceptuel</a:t>
            </a:r>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4</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pic>
        <p:nvPicPr>
          <p:cNvPr id="2" name="Picture 1">
            <a:extLst>
              <a:ext uri="{FF2B5EF4-FFF2-40B4-BE49-F238E27FC236}">
                <a16:creationId xmlns:a16="http://schemas.microsoft.com/office/drawing/2014/main" id="{B024FBF1-2B1F-4BE0-A8F2-4FC76A524104}"/>
              </a:ext>
            </a:extLst>
          </p:cNvPr>
          <p:cNvPicPr>
            <a:picLocks noChangeAspect="1"/>
          </p:cNvPicPr>
          <p:nvPr/>
        </p:nvPicPr>
        <p:blipFill>
          <a:blip r:embed="rId4"/>
          <a:stretch>
            <a:fillRect/>
          </a:stretch>
        </p:blipFill>
        <p:spPr>
          <a:xfrm>
            <a:off x="1524000" y="1218569"/>
            <a:ext cx="5547066" cy="4923488"/>
          </a:xfrm>
          <a:prstGeom prst="rect">
            <a:avLst/>
          </a:prstGeom>
        </p:spPr>
      </p:pic>
    </p:spTree>
    <p:extLst>
      <p:ext uri="{BB962C8B-B14F-4D97-AF65-F5344CB8AC3E}">
        <p14:creationId xmlns:p14="http://schemas.microsoft.com/office/powerpoint/2010/main" val="3174242093"/>
      </p:ext>
    </p:extLst>
  </p:cSld>
  <p:clrMapOvr>
    <a:masterClrMapping/>
  </p:clrMapOvr>
</p:sld>
</file>

<file path=ppt/slides/slide5.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67693-4470-4B8C-AF62-F832963BA509}"/>
              </a:ext>
            </a:extLst>
          </p:cNvPr>
          <p:cNvSpPr>
            <a:spLocks noGrp="1"/>
          </p:cNvSpPr>
          <p:nvPr>
            <p:ph type="ctrTitle"/>
          </p:nvPr>
        </p:nvSpPr>
        <p:spPr>
          <a:xfrm>
            <a:off x="1130077" y="2420287"/>
            <a:ext cx="6883847" cy="741518"/>
          </a:xfrm>
        </p:spPr>
        <p:txBody>
          <a:bodyPr>
            <a:normAutofit fontScale="90000"/>
          </a:bodyPr>
          <a:lstStyle/>
          <a:p>
            <a:r>
              <a:rPr lang="en-GB" b="0" i="0" strike="noStrike" dirty="0"/>
              <a:t>Question 1 : </a:t>
            </a:r>
            <a:br>
              <a:rPr lang="en-GB" dirty="0"/>
            </a:br>
            <a:r>
              <a:rPr lang="en-GB" b="0" i="0" strike="noStrike" dirty="0"/>
              <a:t>Enjeux clés de l’autonomisation économique des femmes en Côte d’Ivoire </a:t>
            </a:r>
            <a:br>
              <a:rPr lang="en-GB" sz="1800" b="1" kern="0" dirty="0">
                <a:solidFill>
                  <a:srgbClr val="00AB8E"/>
                </a:solidFill>
                <a:effectLst/>
                <a:latin typeface="Calibri" panose="020F0502020204030204" pitchFamily="34" charset="0"/>
              </a:rPr>
            </a:br>
            <a:endParaRPr lang="en-GB" dirty="0"/>
          </a:p>
        </p:txBody>
      </p:sp>
    </p:spTree>
    <p:extLst>
      <p:ext uri="{BB962C8B-B14F-4D97-AF65-F5344CB8AC3E}">
        <p14:creationId xmlns:p14="http://schemas.microsoft.com/office/powerpoint/2010/main" val="1477223096"/>
      </p:ext>
    </p:extLst>
  </p:cSld>
  <p:clrMapOvr>
    <a:masterClrMapping/>
  </p:clrMapOvr>
</p:sld>
</file>

<file path=ppt/slides/slide6.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95293" y="1250116"/>
            <a:ext cx="8348133" cy="4809066"/>
          </a:xfrm>
        </p:spPr>
        <p:txBody>
          <a:bodyPr>
            <a:normAutofit fontScale="25000" lnSpcReduction="20000"/>
          </a:bodyPr>
          <a:lstStyle/>
          <a:p>
            <a:pPr marL="0" lvl="2" indent="0">
              <a:lnSpc>
                <a:spcPct val="110000"/>
              </a:lnSpc>
              <a:spcBef>
                <a:spcPts val="600"/>
              </a:spcBef>
              <a:spcAft>
                <a:spcPts val="600"/>
              </a:spcAft>
              <a:buNone/>
            </a:pPr>
            <a:r>
              <a:rPr lang="en-GB" sz="7200" b="0" i="0" strike="noStrike" dirty="0">
                <a:latin typeface="Calibri" panose="020F0502020204030204" pitchFamily="34" charset="0"/>
                <a:ea typeface="Calibri" panose="020F0502020204030204" pitchFamily="34" charset="0"/>
              </a:rPr>
              <a:t>	</a:t>
            </a:r>
            <a:r>
              <a:rPr lang="en-GB" sz="7200" b="0" i="0" strike="noStrike" dirty="0">
                <a:latin typeface="Calibri" panose="020F0502020204030204" pitchFamily="34" charset="0"/>
                <a:ea typeface="Calibri" panose="020F0502020204030204" pitchFamily="34" charset="0"/>
              </a:rPr>
              <a:t>	</a:t>
            </a:r>
            <a:endParaRPr lang="en-GB" sz="7200" b="1" dirty="0"/>
            <a:r>
              <a:rPr lang="en-GB" sz="7200" b="0" i="0" strike="noStrike" dirty="0">
                <a:latin typeface="Calibri" panose="020F0502020204030204" pitchFamily="34" charset="0"/>
                <a:ea typeface="Calibri" panose="020F0502020204030204" pitchFamily="34" charset="0"/>
              </a:rPr>
              <a:t>	8% des femmes contre 22% des hommes détiennent un titre foncier</a:t>
            </a:r>
          </a:p>
          <a:p>
            <a:pPr marL="0" lvl="2" indent="0">
              <a:lnSpc>
                <a:spcPct val="110000"/>
              </a:lnSpc>
              <a:spcBef>
                <a:spcPts val="600"/>
              </a:spcBef>
              <a:spcAft>
                <a:spcPts val="600"/>
              </a:spcAft>
              <a:buNone/>
            </a:pPr>
            <a:r>
              <a:rPr lang="en-GB" sz="7200" dirty="0">
                <a:effectLst/>
                <a:latin typeface="Calibri" panose="020F0502020204030204" pitchFamily="34" charset="0"/>
                <a:ea typeface="Calibri" panose="020F0502020204030204" pitchFamily="34" charset="0"/>
              </a:rPr>
              <a:t>		</a:t>
            </a:r>
          </a:p>
          <a:p>
            <a:pPr marL="0" lvl="2" indent="0">
              <a:lnSpc>
                <a:spcPct val="110000"/>
              </a:lnSpc>
              <a:spcBef>
                <a:spcPts val="600"/>
              </a:spcBef>
              <a:spcAft>
                <a:spcPts val="600"/>
              </a:spcAft>
              <a:buNone/>
            </a:pPr>
            <a:r>
              <a:rPr lang="en-GB" sz="7200" b="0" i="0" strike="noStrike" dirty="0">
                <a:effectLst/>
                <a:latin typeface="Calibri" panose="020F0502020204030204" pitchFamily="34" charset="0"/>
                <a:ea typeface="Calibri" panose="020F0502020204030204" pitchFamily="34" charset="0"/>
              </a:rPr>
              <a:t>	</a:t>
            </a:r>
            <a:r>
              <a:rPr lang="en-GB" sz="7200" b="0" i="0" strike="noStrike" dirty="0">
                <a:effectLst/>
                <a:latin typeface="Calibri" panose="020F0502020204030204" pitchFamily="34" charset="0"/>
                <a:ea typeface="Calibri" panose="020F0502020204030204" pitchFamily="34" charset="0"/>
              </a:rPr>
              <a:t>	</a:t>
            </a:r>
            <a:r>
              <a:rPr lang="en-GB" sz="7200" b="0" i="0" strike="noStrike" dirty="0">
                <a:effectLst/>
                <a:latin typeface="Calibri" panose="020F0502020204030204" pitchFamily="34" charset="0"/>
                <a:ea typeface="Calibri" panose="020F0502020204030204" pitchFamily="34" charset="0"/>
              </a:rPr>
              <a:t>	La population active comprend 49.3% de femmes et 66.9% d’hommes</a:t>
            </a:r>
          </a:p>
          <a:p>
            <a:pPr marL="0" lvl="2" indent="0">
              <a:lnSpc>
                <a:spcPct val="110000"/>
              </a:lnSpc>
              <a:spcBef>
                <a:spcPts val="600"/>
              </a:spcBef>
              <a:spcAft>
                <a:spcPts val="600"/>
              </a:spcAft>
              <a:buNone/>
            </a:pPr>
            <a:r>
              <a:rPr lang="en-GB" sz="7200" dirty="0">
                <a:effectLst/>
                <a:latin typeface="Calibri" panose="020F0502020204030204" pitchFamily="34" charset="0"/>
                <a:ea typeface="Calibri" panose="020F0502020204030204" pitchFamily="34" charset="0"/>
              </a:rPr>
              <a:t>	</a:t>
            </a:r>
          </a:p>
          <a:p>
            <a:pPr marL="180975" lvl="3" indent="0">
              <a:lnSpc>
                <a:spcPct val="110000"/>
              </a:lnSpc>
              <a:spcBef>
                <a:spcPts val="600"/>
              </a:spcBef>
              <a:spcAft>
                <a:spcPts val="600"/>
              </a:spcAft>
              <a:buNone/>
            </a:pPr>
            <a:r>
              <a:rPr lang="en-GB" sz="7200" b="0" i="0" strike="noStrike" dirty="0"/>
              <a:t>	</a:t>
            </a:r>
            <a:r>
              <a:rPr lang="en-GB" sz="7200" b="0" i="0" strike="noStrike" dirty="0"/>
              <a:t>	</a:t>
            </a:r>
            <a:r>
              <a:rPr lang="en-GB" sz="7200" b="0" i="0" strike="noStrike" dirty="0"/>
              <a:t>	Achèvement du primaire : 75.1% pour les filles contre 82.3% pour les garçons</a:t>
            </a:r>
          </a:p>
          <a:p>
            <a:pPr marL="180975" lvl="3" indent="0">
              <a:spcBef>
                <a:spcPts val="600"/>
              </a:spcBef>
              <a:spcAft>
                <a:spcPts val="600"/>
              </a:spcAft>
              <a:buNone/>
            </a:pPr>
            <a:r>
              <a:rPr lang="en-GB" sz="7200" dirty="0"/>
              <a:t>		</a:t>
            </a:r>
          </a:p>
          <a:p>
            <a:pPr marL="180975" lvl="3" indent="0">
              <a:spcBef>
                <a:spcPts val="600"/>
              </a:spcBef>
              <a:spcAft>
                <a:spcPts val="600"/>
              </a:spcAft>
              <a:buNone/>
            </a:pPr>
            <a:r>
              <a:rPr lang="en-GB" sz="7200" b="0" i="0" strike="noStrike" dirty="0"/>
              <a:t>	</a:t>
            </a:r>
            <a:r>
              <a:rPr lang="en-GB" sz="7200" b="0" i="0" strike="noStrike" dirty="0"/>
              <a:t>	</a:t>
            </a:r>
            <a:r>
              <a:rPr lang="en-GB" sz="7200" b="0" i="0" strike="noStrike" dirty="0"/>
              <a:t>	36% des femmes déclarent avoir subi des violences domestiques</a:t>
            </a:r>
          </a:p>
          <a:p>
            <a:pPr marL="180975" lvl="3" indent="0">
              <a:spcBef>
                <a:spcPts val="600"/>
              </a:spcBef>
              <a:spcAft>
                <a:spcPts val="600"/>
              </a:spcAft>
              <a:buNone/>
            </a:pPr>
            <a:endParaRPr lang="en-GB" sz="7200" dirty="0"/>
          </a:p>
          <a:p>
            <a:pPr marL="180975" lvl="3" indent="0">
              <a:spcBef>
                <a:spcPts val="600"/>
              </a:spcBef>
              <a:spcAft>
                <a:spcPts val="600"/>
              </a:spcAft>
              <a:buNone/>
            </a:pPr>
            <a:r>
              <a:rPr lang="en-GB" sz="7200" b="0" i="0" strike="noStrike" dirty="0"/>
              <a:t>	</a:t>
            </a:r>
            <a:r>
              <a:rPr lang="en-GB" sz="7200" b="0" i="0" strike="noStrike" dirty="0"/>
              <a:t>	</a:t>
            </a:r>
            <a:r>
              <a:rPr lang="en-GB" sz="7200" b="0" i="0" strike="noStrike" dirty="0"/>
              <a:t>	Les femmes occupent 11% des sièges à l’Assemblée nationale</a:t>
            </a:r>
          </a:p>
          <a:p>
            <a:pPr marL="180975" lvl="3" indent="0">
              <a:spcBef>
                <a:spcPts val="600"/>
              </a:spcBef>
              <a:spcAft>
                <a:spcPts val="600"/>
              </a:spcAft>
              <a:buNone/>
            </a:pPr>
            <a:endParaRPr lang="en-GB" sz="7200" dirty="0"/>
          </a:p>
          <a:p>
            <a:pPr marL="180975" lvl="3" indent="0">
              <a:spcBef>
                <a:spcPts val="600"/>
              </a:spcBef>
              <a:spcAft>
                <a:spcPts val="600"/>
              </a:spcAft>
              <a:buNone/>
            </a:pPr>
            <a:r>
              <a:rPr lang="en-GB" sz="7200" b="0" i="0" strike="noStrike" dirty="0"/>
              <a:t>	</a:t>
            </a:r>
            <a:r>
              <a:rPr lang="en-GB" sz="7200" b="0" i="0" strike="noStrike" dirty="0"/>
              <a:t>	</a:t>
            </a:r>
            <a:r>
              <a:rPr lang="en-GB" sz="7200" b="0" i="0" strike="noStrike" dirty="0"/>
              <a:t>	Score de 83/100 aux indicateurs Women Business and Law</a:t>
            </a:r>
          </a:p>
          <a:p>
            <a:pPr marL="180975" lvl="3" indent="0">
              <a:spcBef>
                <a:spcPts val="600"/>
              </a:spcBef>
              <a:spcAft>
                <a:spcPts val="600"/>
              </a:spcAft>
              <a:buNone/>
            </a:pPr>
            <a:endParaRPr lang="en-GB" sz="7200" dirty="0"/>
          </a:p>
          <a:p>
            <a:pPr marL="180975" lvl="3" indent="0">
              <a:spcBef>
                <a:spcPts val="600"/>
              </a:spcBef>
              <a:spcAft>
                <a:spcPts val="600"/>
              </a:spcAft>
              <a:buNone/>
            </a:pPr>
            <a:r>
              <a:rPr lang="en-GB" sz="7200" b="0" i="0" strike="noStrike" dirty="0"/>
              <a:t>	</a:t>
            </a:r>
            <a:r>
              <a:rPr lang="en-GB" sz="7200" b="0" i="0" strike="noStrike" dirty="0"/>
              <a:t>	</a:t>
            </a:r>
            <a:r>
              <a:rPr lang="en-GB" sz="7200" b="0" i="0" strike="noStrike" dirty="0"/>
              <a:t>	Fécondité de 5.1 naissances et 18% des femmes utilisent un contraceptif</a:t>
            </a:r>
          </a:p>
          <a:p>
            <a:pPr marL="180975" lvl="3" indent="0">
              <a:spcBef>
                <a:spcPts val="600"/>
              </a:spcBef>
              <a:spcAft>
                <a:spcPts val="600"/>
              </a:spcAft>
              <a:buNone/>
            </a:pPr>
            <a:endParaRPr lang="en-GB" sz="3800" dirty="0"/>
          </a:p>
          <a:p>
            <a:pPr marL="180975" lvl="3" indent="0">
              <a:spcBef>
                <a:spcPts val="0"/>
              </a:spcBef>
              <a:spcAft>
                <a:spcPts val="0"/>
              </a:spcAft>
              <a:buNone/>
            </a:pPr>
            <a:r>
              <a:rPr lang="en-GB" sz="2400" dirty="0"/>
              <a:t>		</a:t>
            </a:r>
          </a:p>
          <a:p>
            <a:pPr marL="180975" lvl="3" indent="0">
              <a:buNone/>
            </a:pPr>
            <a:endParaRPr lang="en-GB" sz="2300" dirty="0"/>
          </a:p>
          <a:p>
            <a:pPr lvl="2"/>
            <a:endParaRPr lang="en-GB" dirty="0"/>
          </a:p>
          <a:p>
            <a:pPr marL="0" lvl="2" indent="0">
              <a:buNone/>
            </a:pPr>
            <a:endParaRPr lang="en-GB" sz="2400" b="1" dirty="0">
              <a:solidFill>
                <a:schemeClr val="bg2"/>
              </a:solidFill>
            </a:endParaRPr>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6</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
        <p:nvSpPr>
          <p:cNvPr id="2" name="Rectangle 1">
            <a:extLst>
              <a:ext uri="{FF2B5EF4-FFF2-40B4-BE49-F238E27FC236}">
                <a16:creationId xmlns:a16="http://schemas.microsoft.com/office/drawing/2014/main" id="{2C706EF0-192F-5D46-A7A7-C00135C832A5}"/>
              </a:ext>
            </a:extLst>
          </p:cNvPr>
          <p:cNvSpPr/>
          <p:nvPr/>
        </p:nvSpPr>
        <p:spPr>
          <a:xfrm>
            <a:off x="608541" y="221081"/>
            <a:ext cx="7993592" cy="830997"/>
          </a:xfrm>
          <a:prstGeom prst="rect">
            <a:avLst/>
          </a:prstGeom>
        </p:spPr>
        <p:txBody>
          <a:bodyPr wrap="square">
            <a:spAutoFit/>
          </a:bodyPr>
          <a:lstStyle/>
          <a:p>
            <a:r>
              <a:rPr lang="en-GB" sz="2400" b="1" i="0" strike="noStrike" dirty="0">
                <a:solidFill>
                  <a:schemeClr val="bg2"/>
                </a:solidFill>
              </a:rPr>
              <a:t>Aperçu : une des économies les plus dynamiques mais parmi les plus inégalitaires au monde</a:t>
            </a:r>
            <a:r>
              <a:rPr lang="en-GB" sz="2400" b="1" dirty="0">
                <a:solidFill>
                  <a:schemeClr val="bg2"/>
                </a:solidFill>
              </a:rPr>
              <a:t/>
            </a:r>
            <a:endParaRPr lang="en-US" sz="2400" b="1" dirty="0">
              <a:solidFill>
                <a:schemeClr val="bg2"/>
              </a:solidFill>
            </a:endParaRPr>
          </a:p>
        </p:txBody>
      </p:sp>
      <p:pic>
        <p:nvPicPr>
          <p:cNvPr id="1030" name="Picture 6" descr="Group Work Icons - Download Free Vector Icons | Noun Project">
            <a:extLst>
              <a:ext uri="{FF2B5EF4-FFF2-40B4-BE49-F238E27FC236}">
                <a16:creationId xmlns:a16="http://schemas.microsoft.com/office/drawing/2014/main" id="{02107C94-987B-1B41-A59C-4AB7DA790E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305" y="1913066"/>
            <a:ext cx="584200" cy="5842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ducation, reader, reading, study, knowledge, learning, read icon -  Download on Iconfinder | Education icon, School icon, Education">
            <a:extLst>
              <a:ext uri="{FF2B5EF4-FFF2-40B4-BE49-F238E27FC236}">
                <a16:creationId xmlns:a16="http://schemas.microsoft.com/office/drawing/2014/main" id="{688F83B9-9499-884C-A5E3-889961B454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20686" y="2788082"/>
            <a:ext cx="539750" cy="53975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Land - Free farming and gardening icons">
            <a:extLst>
              <a:ext uri="{FF2B5EF4-FFF2-40B4-BE49-F238E27FC236}">
                <a16:creationId xmlns:a16="http://schemas.microsoft.com/office/drawing/2014/main" id="{23534CE7-8DB0-E545-8614-FA08B3ED96A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5293" y="1184997"/>
            <a:ext cx="474133" cy="474133"/>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and Icon - Free Download, PNG and Vector">
            <a:extLst>
              <a:ext uri="{FF2B5EF4-FFF2-40B4-BE49-F238E27FC236}">
                <a16:creationId xmlns:a16="http://schemas.microsoft.com/office/drawing/2014/main" id="{E36F28E0-B8FC-9A4F-829F-60839446CD9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5355" y="3661274"/>
            <a:ext cx="438150" cy="379912"/>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Parliament Icons - Free Download, PNG and SVG">
            <a:extLst>
              <a:ext uri="{FF2B5EF4-FFF2-40B4-BE49-F238E27FC236}">
                <a16:creationId xmlns:a16="http://schemas.microsoft.com/office/drawing/2014/main" id="{AF919066-CC21-9F44-BE29-F862D6306FD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9026" y="4374628"/>
            <a:ext cx="443040" cy="477323"/>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descr="Free Icon | Law">
            <a:extLst>
              <a:ext uri="{FF2B5EF4-FFF2-40B4-BE49-F238E27FC236}">
                <a16:creationId xmlns:a16="http://schemas.microsoft.com/office/drawing/2014/main" id="{05641475-F122-1E43-BC5E-5174C8BF2B11}"/>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2601" y="5084183"/>
            <a:ext cx="558746" cy="558746"/>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Fertility Icon #372790 - Free Icons Library">
            <a:extLst>
              <a:ext uri="{FF2B5EF4-FFF2-40B4-BE49-F238E27FC236}">
                <a16:creationId xmlns:a16="http://schemas.microsoft.com/office/drawing/2014/main" id="{BCA4EF74-16D2-CB49-8867-A19EFBFC1E60}"/>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05355" y="5749498"/>
            <a:ext cx="558747" cy="5587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9298030"/>
      </p:ext>
    </p:extLst>
  </p:cSld>
  <p:clrMapOvr>
    <a:masterClrMapping/>
  </p:clrMapOvr>
</p:sld>
</file>

<file path=ppt/slides/slide7.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57201" y="1602000"/>
            <a:ext cx="3132666" cy="4057650"/>
          </a:xfrm>
        </p:spPr>
        <p:txBody>
          <a:bodyPr>
            <a:normAutofit fontScale="92500" lnSpcReduction="20000"/>
          </a:bodyPr>
          <a:lstStyle/>
          <a:p>
            <a:pPr marL="0" lvl="2" indent="0">
              <a:buNone/>
            </a:pPr>
            <a:endParaRPr lang="en-GB" sz="1800" dirty="0">
              <a:effectLst/>
              <a:latin typeface="Arial" panose="020B0604020202020204" pitchFamily="34" charset="0"/>
              <a:ea typeface="Calibri" panose="020F0502020204030204" pitchFamily="34" charset="0"/>
              <a:cs typeface="Times New Roman" panose="02020603050405020304" pitchFamily="18" charset="0"/>
            </a:endParaRPr>
          </a:p>
          <a:p>
            <a:pPr lvl="2"/>
            <a:r>
              <a:rPr lang="en-GB" sz="1900" b="0" i="0" strike="noStrike" dirty="0">
                <a:effectLst/>
                <a:latin typeface="+mn-lt"/>
                <a:ea typeface="Calibri" panose="020F0502020204030204" pitchFamily="34" charset="0"/>
                <a:cs typeface="Times New Roman" panose="02020603050405020304" pitchFamily="18" charset="0"/>
              </a:rPr>
              <a:t>La plupart des femmes travaillent dans </a:t>
            </a:r>
            <a:r>
              <a:rPr lang="en-GB" sz="1900" b="1" i="0" strike="noStrike" dirty="0">
                <a:effectLst/>
                <a:latin typeface="+mn-lt"/>
                <a:ea typeface="Calibri" panose="020F0502020204030204" pitchFamily="34" charset="0"/>
                <a:cs typeface="Times New Roman" panose="02020603050405020304" pitchFamily="18" charset="0"/>
              </a:rPr>
              <a:t>l’agriculture </a:t>
            </a:r>
            <a:r>
              <a:rPr lang="en-GB" sz="1900" b="0" i="0" strike="noStrike" dirty="0">
                <a:effectLst/>
                <a:latin typeface="+mn-lt"/>
                <a:ea typeface="Calibri" panose="020F0502020204030204" pitchFamily="34" charset="0"/>
                <a:cs typeface="Times New Roman" panose="02020603050405020304" pitchFamily="18" charset="0"/>
              </a:rPr>
              <a:t>(42.9%) puis le </a:t>
            </a:r>
            <a:r>
              <a:rPr lang="en-GB" sz="1900" b="1" i="0" strike="noStrike" dirty="0">
                <a:effectLst/>
                <a:latin typeface="+mn-lt"/>
                <a:ea typeface="Calibri" panose="020F0502020204030204" pitchFamily="34" charset="0"/>
                <a:cs typeface="Times New Roman" panose="02020603050405020304" pitchFamily="18" charset="0"/>
              </a:rPr>
              <a:t>commerce de détail</a:t>
            </a:r>
            <a:r>
              <a:rPr lang="en-GB" sz="1900" b="0" i="0" strike="noStrike" dirty="0">
                <a:effectLst/>
                <a:latin typeface="+mn-lt"/>
                <a:ea typeface="Calibri" panose="020F0502020204030204" pitchFamily="34" charset="0"/>
                <a:cs typeface="Times New Roman" panose="02020603050405020304" pitchFamily="18" charset="0"/>
              </a:rPr>
              <a:t> (31.6%) puis le </a:t>
            </a:r>
            <a:r>
              <a:rPr lang="en-GB" sz="1900" b="1" i="0" strike="noStrike" dirty="0">
                <a:effectLst/>
                <a:latin typeface="+mn-lt"/>
                <a:ea typeface="Calibri" panose="020F0502020204030204" pitchFamily="34" charset="0"/>
                <a:cs typeface="Times New Roman" panose="02020603050405020304" pitchFamily="18" charset="0"/>
              </a:rPr>
              <a:t>travail domestique </a:t>
            </a:r>
            <a:r>
              <a:rPr lang="en-GB" sz="1900" b="0" i="0" strike="noStrike" dirty="0">
                <a:effectLst/>
                <a:latin typeface="+mn-lt"/>
                <a:ea typeface="Calibri" panose="020F0502020204030204" pitchFamily="34" charset="0"/>
                <a:cs typeface="Times New Roman" panose="02020603050405020304" pitchFamily="18" charset="0"/>
              </a:rPr>
              <a:t>(9.6%).</a:t>
            </a:r>
          </a:p>
          <a:p>
            <a:pPr marL="0" lvl="2" indent="0">
              <a:buNone/>
            </a:pPr>
            <a:endParaRPr lang="en-GB" sz="1800" b="1" dirty="0">
              <a:latin typeface="+mn-lt"/>
              <a:ea typeface="Calibri" panose="020F0502020204030204" pitchFamily="34" charset="0"/>
              <a:cs typeface="Times New Roman" panose="02020603050405020304" pitchFamily="18" charset="0"/>
            </a:endParaRPr>
          </a:p>
          <a:p>
            <a:pPr lvl="2"/>
            <a:r>
              <a:rPr lang="en-GB" sz="1900" b="0" i="0" strike="noStrike" dirty="0">
                <a:effectLst/>
                <a:latin typeface="+mn-lt"/>
                <a:ea typeface="Calibri" panose="020F0502020204030204" pitchFamily="34" charset="0"/>
                <a:cs typeface="Times New Roman" panose="02020603050405020304" pitchFamily="18" charset="0"/>
              </a:rPr>
              <a:t>L’</a:t>
            </a:r>
            <a:r>
              <a:rPr lang="en-GB" sz="1900" b="1" i="0" strike="noStrike" dirty="0">
                <a:effectLst/>
                <a:latin typeface="+mn-lt"/>
                <a:ea typeface="Calibri" panose="020F0502020204030204" pitchFamily="34" charset="0"/>
                <a:cs typeface="Times New Roman" panose="02020603050405020304" pitchFamily="18" charset="0"/>
              </a:rPr>
              <a:t>industrie manufacturière</a:t>
            </a:r>
            <a:r>
              <a:rPr lang="en-GB" sz="1900" b="0" i="0" strike="noStrike" dirty="0">
                <a:effectLst/>
                <a:latin typeface="+mn-lt"/>
                <a:ea typeface="Calibri" panose="020F0502020204030204" pitchFamily="34" charset="0"/>
                <a:cs typeface="Times New Roman" panose="02020603050405020304" pitchFamily="18" charset="0"/>
              </a:rPr>
              <a:t> n’emploie que peu de femmes (1.8% dans l’habillement et 1.0% dans les autres industries).</a:t>
            </a:r>
          </a:p>
          <a:p>
            <a:pPr lvl="2"/>
            <a:endParaRPr lang="en-GB" sz="1800" dirty="0">
              <a:latin typeface="+mn-lt"/>
              <a:ea typeface="Calibri" panose="020F0502020204030204" pitchFamily="34" charset="0"/>
              <a:cs typeface="Times New Roman" panose="02020603050405020304" pitchFamily="18" charset="0"/>
            </a:endParaRPr>
          </a:p>
          <a:p>
            <a:pPr lvl="2"/>
            <a:r>
              <a:rPr lang="en-GB" sz="1900" b="0" i="0" strike="noStrike" dirty="0">
                <a:effectLst/>
                <a:latin typeface="+mn-lt"/>
                <a:ea typeface="Calibri" panose="020F0502020204030204" pitchFamily="34" charset="0"/>
                <a:cs typeface="Times New Roman" panose="02020603050405020304" pitchFamily="18" charset="0"/>
              </a:rPr>
              <a:t>Mais le développement industriel est au cœur du </a:t>
            </a:r>
            <a:r>
              <a:rPr lang="en-GB" sz="1900" b="1" i="0" strike="noStrike" dirty="0">
                <a:effectLst/>
                <a:latin typeface="+mn-lt"/>
                <a:ea typeface="Calibri" panose="020F0502020204030204" pitchFamily="34" charset="0"/>
                <a:cs typeface="Times New Roman" panose="02020603050405020304" pitchFamily="18" charset="0"/>
              </a:rPr>
              <a:t>Plan national de développement 2016-2020</a:t>
            </a:r>
            <a:r>
              <a:rPr lang="en-GB" sz="1900" b="0" i="0" strike="noStrike" dirty="0">
                <a:effectLst/>
                <a:latin typeface="+mn-lt"/>
                <a:ea typeface="Calibri" panose="020F0502020204030204" pitchFamily="34" charset="0"/>
                <a:cs typeface="Times New Roman" panose="02020603050405020304" pitchFamily="18" charset="0"/>
              </a:rPr>
              <a:t> de la Côte d’Ivoire.</a:t>
            </a:r>
            <a:endParaRPr lang="en-GB" sz="1900" dirty="0">
              <a:latin typeface="+mn-lt"/>
              <a:cs typeface="Times New Roman" panose="02020603050405020304" pitchFamily="18" charset="0"/>
            </a:endParaRPr>
          </a:p>
        </p:txBody>
      </p:sp>
      <p:sp>
        <p:nvSpPr>
          <p:cNvPr id="7" name="Title 6"/>
          <p:cNvSpPr>
            <a:spLocks noGrp="1"/>
          </p:cNvSpPr>
          <p:nvPr>
            <p:ph type="title"/>
          </p:nvPr>
        </p:nvSpPr>
        <p:spPr>
          <a:xfrm>
            <a:off x="661736" y="331857"/>
            <a:ext cx="8218488" cy="691200"/>
          </a:xfrm>
        </p:spPr>
        <p:txBody>
          <a:bodyPr/>
          <a:lstStyle/>
          <a:p>
            <a:r>
              <a:rPr lang="en-US" b="0" i="0" strike="noStrike" dirty="0"/>
              <a:t>Analyse sectorielle</a:t>
            </a:r>
            <a:endParaRPr lang="en-GB" dirty="0"/>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7</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pic>
        <p:nvPicPr>
          <p:cNvPr id="9" name="Picture 8" descr="Map&#10;&#10;Description automatically generated">
            <a:extLst>
              <a:ext uri="{FF2B5EF4-FFF2-40B4-BE49-F238E27FC236}">
                <a16:creationId xmlns:a16="http://schemas.microsoft.com/office/drawing/2014/main" id="{F82A34A1-D40A-A945-A024-808091B1112B}"/>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213073" y="1344824"/>
            <a:ext cx="4317999" cy="4572001"/>
          </a:xfrm>
          <a:prstGeom prst="rect">
            <a:avLst/>
          </a:prstGeom>
          <a:noFill/>
          <a:ln>
            <a:noFill/>
          </a:ln>
        </p:spPr>
      </p:pic>
    </p:spTree>
    <p:extLst>
      <p:ext uri="{BB962C8B-B14F-4D97-AF65-F5344CB8AC3E}">
        <p14:creationId xmlns:p14="http://schemas.microsoft.com/office/powerpoint/2010/main" val="1554163083"/>
      </p:ext>
    </p:extLst>
  </p:cSld>
  <p:clrMapOvr>
    <a:masterClrMapping/>
  </p:clrMapOvr>
</p:sld>
</file>

<file path=ppt/slides/slide8.xml><?xml version="1.0" encoding="utf-8"?>
<p:sld xmlns:a16="http://schemas.microsoft.com/office/drawing/2014/main" xmlns:p14="http://schemas.microsoft.com/office/powerpoint/2010/main"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D72D1F3-A5E5-4E47-B69D-D18C1E05DA2F}"/>
              </a:ext>
            </a:extLst>
          </p:cNvPr>
          <p:cNvSpPr>
            <a:spLocks noGrp="1"/>
          </p:cNvSpPr>
          <p:nvPr>
            <p:ph type="body" sz="quarter" idx="13"/>
          </p:nvPr>
        </p:nvSpPr>
        <p:spPr/>
        <p:txBody>
          <a:bodyPr/>
          <a:lstStyle/>
          <a:p>
            <a:endParaRPr lang="en-US" dirty="0"/>
          </a:p>
        </p:txBody>
      </p:sp>
      <p:sp>
        <p:nvSpPr>
          <p:cNvPr id="3" name="Slide Number Placeholder 2">
            <a:extLst>
              <a:ext uri="{FF2B5EF4-FFF2-40B4-BE49-F238E27FC236}">
                <a16:creationId xmlns:a16="http://schemas.microsoft.com/office/drawing/2014/main" id="{5C0582F6-026E-CB41-BDA4-55B2843FFC2A}"/>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8</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sp>
        <p:nvSpPr>
          <p:cNvPr id="4" name="Title 3">
            <a:extLst>
              <a:ext uri="{FF2B5EF4-FFF2-40B4-BE49-F238E27FC236}">
                <a16:creationId xmlns:a16="http://schemas.microsoft.com/office/drawing/2014/main" id="{753F1F2D-42C1-2F41-ADE8-3E4CA2EA4792}"/>
              </a:ext>
            </a:extLst>
          </p:cNvPr>
          <p:cNvSpPr>
            <a:spLocks noGrp="1"/>
          </p:cNvSpPr>
          <p:nvPr>
            <p:ph type="title"/>
          </p:nvPr>
        </p:nvSpPr>
        <p:spPr/>
        <p:txBody>
          <a:bodyPr/>
          <a:lstStyle/>
          <a:p>
            <a:r>
              <a:rPr lang="en-US" b="0" i="0" strike="noStrike" dirty="0"/>
              <a:t>Répartition des secteurs par genre</a:t>
            </a:r>
          </a:p>
        </p:txBody>
      </p:sp>
      <p:graphicFrame>
        <p:nvGraphicFramePr>
          <p:cNvPr id="5" name="Table 4">
            <a:extLst>
              <a:ext uri="{FF2B5EF4-FFF2-40B4-BE49-F238E27FC236}">
                <a16:creationId xmlns:a16="http://schemas.microsoft.com/office/drawing/2014/main" id="{081127F3-58ED-264F-A6BE-26A5546CEA78}"/>
              </a:ext>
            </a:extLst>
          </p:cNvPr>
          <p:cNvGraphicFramePr>
            <a:graphicFrameLocks noGrp="1"/>
          </p:cNvGraphicFramePr>
          <p:nvPr>
            <p:extLst>
              <p:ext uri="{D42A27DB-BD31-4B8C-83A1-F6EECF244321}">
                <p14:modId xmlns:p14="http://schemas.microsoft.com/office/powerpoint/2010/main" val="4175783163"/>
              </p:ext>
            </p:extLst>
          </p:nvPr>
        </p:nvGraphicFramePr>
        <p:xfrm>
          <a:off x="327351" y="1349115"/>
          <a:ext cx="8359450" cy="4670687"/>
        </p:xfrm>
        <a:graphic>
          <a:graphicData uri="http://schemas.openxmlformats.org/drawingml/2006/table">
            <a:tbl>
              <a:tblPr firstRow="1" firstCol="1" bandRow="1">
                <a:tableStyleId>{5C22544A-7EE6-4342-B048-85BDC9FD1C3A}</a:tableStyleId>
              </a:tblPr>
              <a:tblGrid>
                <a:gridCol w="1653438">
                  <a:extLst>
                    <a:ext uri="{9D8B030D-6E8A-4147-A177-3AD203B41FA5}">
                      <a16:colId xmlns:a16="http://schemas.microsoft.com/office/drawing/2014/main" val="3361771024"/>
                    </a:ext>
                  </a:extLst>
                </a:gridCol>
                <a:gridCol w="1265405">
                  <a:extLst>
                    <a:ext uri="{9D8B030D-6E8A-4147-A177-3AD203B41FA5}">
                      <a16:colId xmlns:a16="http://schemas.microsoft.com/office/drawing/2014/main" val="3378892094"/>
                    </a:ext>
                  </a:extLst>
                </a:gridCol>
                <a:gridCol w="671143">
                  <a:extLst>
                    <a:ext uri="{9D8B030D-6E8A-4147-A177-3AD203B41FA5}">
                      <a16:colId xmlns:a16="http://schemas.microsoft.com/office/drawing/2014/main" val="147854030"/>
                    </a:ext>
                  </a:extLst>
                </a:gridCol>
                <a:gridCol w="1071840">
                  <a:extLst>
                    <a:ext uri="{9D8B030D-6E8A-4147-A177-3AD203B41FA5}">
                      <a16:colId xmlns:a16="http://schemas.microsoft.com/office/drawing/2014/main" val="4058732248"/>
                    </a:ext>
                  </a:extLst>
                </a:gridCol>
                <a:gridCol w="864709">
                  <a:extLst>
                    <a:ext uri="{9D8B030D-6E8A-4147-A177-3AD203B41FA5}">
                      <a16:colId xmlns:a16="http://schemas.microsoft.com/office/drawing/2014/main" val="3066555316"/>
                    </a:ext>
                  </a:extLst>
                </a:gridCol>
                <a:gridCol w="896366">
                  <a:extLst>
                    <a:ext uri="{9D8B030D-6E8A-4147-A177-3AD203B41FA5}">
                      <a16:colId xmlns:a16="http://schemas.microsoft.com/office/drawing/2014/main" val="3628086710"/>
                    </a:ext>
                  </a:extLst>
                </a:gridCol>
                <a:gridCol w="1071840">
                  <a:extLst>
                    <a:ext uri="{9D8B030D-6E8A-4147-A177-3AD203B41FA5}">
                      <a16:colId xmlns:a16="http://schemas.microsoft.com/office/drawing/2014/main" val="4188130152"/>
                    </a:ext>
                  </a:extLst>
                </a:gridCol>
                <a:gridCol w="864709">
                  <a:extLst>
                    <a:ext uri="{9D8B030D-6E8A-4147-A177-3AD203B41FA5}">
                      <a16:colId xmlns:a16="http://schemas.microsoft.com/office/drawing/2014/main" val="3181487049"/>
                    </a:ext>
                  </a:extLst>
                </a:gridCol>
              </a:tblGrid>
              <a:tr h="513654">
                <a:tc>
                  <a:txBody>
                    <a:bodyPr/>
                    <a:lstStyle/>
                    <a:p>
                      <a:pPr algn="just">
                        <a:lnSpc>
                          <a:spcPct val="115000"/>
                        </a:lnSpc>
                        <a:spcAft>
                          <a:spcPts val="1000"/>
                        </a:spcAft>
                      </a:pPr>
                      <a:r>
                        <a:rPr lang="en-GB" sz="900">
                          <a:effectLst/>
                        </a:rPr>
                        <a:t>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gridSpan="2">
                  <a:txBody>
                    <a:bodyPr/>
                    <a:lstStyle/>
                    <a:p>
                      <a:pPr algn="just">
                        <a:lnSpc>
                          <a:spcPct val="115000"/>
                        </a:lnSpc>
                        <a:spcAft>
                          <a:spcPts val="1000"/>
                        </a:spcAft>
                      </a:pPr>
                      <a:r>
                        <a:rPr lang="en-GB" sz="900" b="0" i="0" strike="noStrike">
                          <a:effectLst/>
                        </a:rPr>
                        <a:t>Hommes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hMerge="1">
                  <a:txBody>
                    <a:bodyPr/>
                    <a:lstStyle/>
                    <a:p>
                      <a:endParaRPr lang="en-US"/>
                    </a:p>
                  </a:txBody>
                  <a:tcPr/>
                </a:tc>
                <a:tc gridSpan="2">
                  <a:txBody>
                    <a:bodyPr/>
                    <a:lstStyle/>
                    <a:p>
                      <a:pPr algn="just">
                        <a:lnSpc>
                          <a:spcPct val="115000"/>
                        </a:lnSpc>
                        <a:spcAft>
                          <a:spcPts val="1000"/>
                        </a:spcAft>
                      </a:pPr>
                      <a:r>
                        <a:rPr lang="en-GB" sz="900" b="0" i="0" strike="noStrike">
                          <a:effectLst/>
                        </a:rPr>
                        <a:t>Femmes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hMerge="1">
                  <a:txBody>
                    <a:bodyPr/>
                    <a:lstStyle/>
                    <a:p>
                      <a:endParaRPr lang="en-US"/>
                    </a:p>
                  </a:txBody>
                  <a:tcPr/>
                </a:tc>
                <a:tc>
                  <a:txBody>
                    <a:bodyPr/>
                    <a:lstStyle/>
                    <a:p>
                      <a:pPr algn="just">
                        <a:lnSpc>
                          <a:spcPct val="115000"/>
                        </a:lnSpc>
                        <a:spcAft>
                          <a:spcPts val="1000"/>
                        </a:spcAft>
                      </a:pPr>
                      <a:r>
                        <a:rPr lang="en-GB" sz="900" b="0" i="0" strike="noStrike">
                          <a:effectLst/>
                        </a:rPr>
                        <a:t>Part des femmes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gridSpan="2">
                  <a:txBody>
                    <a:bodyPr/>
                    <a:lstStyle/>
                    <a:p>
                      <a:pPr algn="just">
                        <a:lnSpc>
                          <a:spcPct val="115000"/>
                        </a:lnSpc>
                        <a:spcAft>
                          <a:spcPts val="1000"/>
                        </a:spcAft>
                      </a:pPr>
                      <a:r>
                        <a:rPr lang="en-GB" sz="900">
                          <a:effectLst/>
                        </a:rPr>
                        <a:t>TOTAL</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hMerge="1">
                  <a:txBody>
                    <a:bodyPr/>
                    <a:lstStyle/>
                    <a:p>
                      <a:endParaRPr lang="en-US"/>
                    </a:p>
                  </a:txBody>
                  <a:tcPr/>
                </a:tc>
                <a:extLst>
                  <a:ext uri="{0D108BD9-81ED-4DB2-BD59-A6C34878D82A}">
                    <a16:rowId xmlns:a16="http://schemas.microsoft.com/office/drawing/2014/main" val="87481899"/>
                  </a:ext>
                </a:extLst>
              </a:tr>
              <a:tr h="163695">
                <a:tc>
                  <a:txBody>
                    <a:bodyPr/>
                    <a:lstStyle/>
                    <a:p>
                      <a:pPr>
                        <a:lnSpc>
                          <a:spcPct val="115000"/>
                        </a:lnSpc>
                        <a:spcAft>
                          <a:spcPts val="1000"/>
                        </a:spcAft>
                      </a:pPr>
                      <a:r>
                        <a:rPr lang="en-GB" sz="900">
                          <a:effectLst/>
                        </a:rPr>
                        <a:t>Agriculture</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2,586,158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47.8%</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1,751,601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highlight>
                            <a:srgbClr val="FFFF00"/>
                          </a:highlight>
                        </a:rPr>
                        <a:t>42.9%</a:t>
                      </a:r>
                      <a:endParaRPr lang="en-GB" sz="10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40.4%</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4,337,759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45.7%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323577026"/>
                  </a:ext>
                </a:extLst>
              </a:tr>
              <a:tr h="338674">
                <a:tc>
                  <a:txBody>
                    <a:bodyPr/>
                    <a:lstStyle/>
                    <a:p>
                      <a:pPr>
                        <a:lnSpc>
                          <a:spcPct val="115000"/>
                        </a:lnSpc>
                        <a:spcAft>
                          <a:spcPts val="1000"/>
                        </a:spcAft>
                      </a:pPr>
                      <a:r>
                        <a:rPr lang="en-GB" sz="900" b="0" i="0" strike="noStrike">
                          <a:effectLst/>
                        </a:rPr>
                        <a:t>Foresterie, activités fourragères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92,827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21,335 </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0.5%</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18.7%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114,162</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1.2%</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1961882083"/>
                  </a:ext>
                </a:extLst>
              </a:tr>
              <a:tr h="338674">
                <a:tc>
                  <a:txBody>
                    <a:bodyPr/>
                    <a:lstStyle/>
                    <a:p>
                      <a:pPr>
                        <a:lnSpc>
                          <a:spcPct val="115000"/>
                        </a:lnSpc>
                        <a:spcAft>
                          <a:spcPts val="1000"/>
                        </a:spcAft>
                      </a:pPr>
                      <a:r>
                        <a:rPr lang="en-GB" sz="900" b="0" i="0" strike="noStrike">
                          <a:effectLst/>
                        </a:rPr>
                        <a:t>Élevage, chasse, pêche</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73,252</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1.4%</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6,709</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0.2%</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8.4%</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79,961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357803063"/>
                  </a:ext>
                </a:extLst>
              </a:tr>
              <a:tr h="338674">
                <a:tc>
                  <a:txBody>
                    <a:bodyPr/>
                    <a:lstStyle/>
                    <a:p>
                      <a:pPr>
                        <a:lnSpc>
                          <a:spcPct val="115000"/>
                        </a:lnSpc>
                        <a:spcAft>
                          <a:spcPts val="1000"/>
                        </a:spcAft>
                      </a:pPr>
                      <a:r>
                        <a:rPr lang="en-GB" sz="900" b="0" i="0" strike="noStrike">
                          <a:effectLst/>
                        </a:rPr>
                        <a:t>Industries agroalimentaires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37,851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15,357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0.4%</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28.9%.</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53,208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0.6%</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4026910749"/>
                  </a:ext>
                </a:extLst>
              </a:tr>
              <a:tr h="338674">
                <a:tc>
                  <a:txBody>
                    <a:bodyPr/>
                    <a:lstStyle/>
                    <a:p>
                      <a:pPr>
                        <a:lnSpc>
                          <a:spcPct val="115000"/>
                        </a:lnSpc>
                        <a:spcAft>
                          <a:spcPts val="1000"/>
                        </a:spcAft>
                      </a:pPr>
                      <a:r>
                        <a:rPr lang="en-GB" sz="900" b="0" i="0" strike="noStrike">
                          <a:effectLst/>
                        </a:rPr>
                        <a:t>Confection textile</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80,240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1.5%</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74,538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48.2%</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154,778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1.6%</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3855937353"/>
                  </a:ext>
                </a:extLst>
              </a:tr>
              <a:tr h="338674">
                <a:tc>
                  <a:txBody>
                    <a:bodyPr/>
                    <a:lstStyle/>
                    <a:p>
                      <a:pPr>
                        <a:lnSpc>
                          <a:spcPct val="115000"/>
                        </a:lnSpc>
                        <a:spcAft>
                          <a:spcPts val="1000"/>
                        </a:spcAft>
                      </a:pPr>
                      <a:r>
                        <a:rPr lang="en-GB" sz="900" b="0" i="0" strike="noStrike">
                          <a:effectLst/>
                        </a:rPr>
                        <a:t>Autres activités industrielles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241,982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4.5%</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39,418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1.0%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14.0%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281,400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599875168"/>
                  </a:ext>
                </a:extLst>
              </a:tr>
              <a:tr h="163695">
                <a:tc>
                  <a:txBody>
                    <a:bodyPr/>
                    <a:lstStyle/>
                    <a:p>
                      <a:pPr>
                        <a:lnSpc>
                          <a:spcPct val="115000"/>
                        </a:lnSpc>
                        <a:spcAft>
                          <a:spcPts val="1000"/>
                        </a:spcAft>
                      </a:pPr>
                      <a:r>
                        <a:rPr lang="en-GB" sz="900">
                          <a:effectLst/>
                        </a:rPr>
                        <a:t>Construction</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147,662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3,551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2.3%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151,213</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1.6%</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2053054547"/>
                  </a:ext>
                </a:extLst>
              </a:tr>
              <a:tr h="163695">
                <a:tc>
                  <a:txBody>
                    <a:bodyPr/>
                    <a:lstStyle/>
                    <a:p>
                      <a:pPr>
                        <a:lnSpc>
                          <a:spcPct val="115000"/>
                        </a:lnSpc>
                        <a:spcAft>
                          <a:spcPts val="1000"/>
                        </a:spcAft>
                      </a:pPr>
                      <a:r>
                        <a:rPr lang="en-GB" sz="900" b="0" i="0" strike="noStrike">
                          <a:effectLst/>
                        </a:rPr>
                        <a:t>Commerce de détail</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663,000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12.3%</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1,290,090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highlight>
                            <a:srgbClr val="FFFF00"/>
                          </a:highlight>
                        </a:rPr>
                        <a:t>31.6%</a:t>
                      </a:r>
                      <a:endParaRPr lang="en-GB" sz="10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66.1%</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1,953,090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20.6%</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4182461196"/>
                  </a:ext>
                </a:extLst>
              </a:tr>
              <a:tr h="163695">
                <a:tc>
                  <a:txBody>
                    <a:bodyPr/>
                    <a:lstStyle/>
                    <a:p>
                      <a:pPr>
                        <a:lnSpc>
                          <a:spcPct val="115000"/>
                        </a:lnSpc>
                        <a:spcAft>
                          <a:spcPts val="1000"/>
                        </a:spcAft>
                      </a:pPr>
                      <a:r>
                        <a:rPr lang="en-GB" sz="900" b="0" i="0" strike="noStrike">
                          <a:effectLst/>
                        </a:rPr>
                        <a:t>Commerce de gros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101,218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1.9%</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155,596</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60.6%</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256,814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2896454212"/>
                  </a:ext>
                </a:extLst>
              </a:tr>
              <a:tr h="163695">
                <a:tc>
                  <a:txBody>
                    <a:bodyPr/>
                    <a:lstStyle/>
                    <a:p>
                      <a:pPr>
                        <a:lnSpc>
                          <a:spcPct val="115000"/>
                        </a:lnSpc>
                        <a:spcAft>
                          <a:spcPts val="1000"/>
                        </a:spcAft>
                      </a:pPr>
                      <a:r>
                        <a:rPr lang="en-GB" sz="900" b="0" i="0" strike="noStrike">
                          <a:effectLst/>
                        </a:rPr>
                        <a:t>Services de réparation</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168,162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4,638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2.7%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172,800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2803968018"/>
                  </a:ext>
                </a:extLst>
              </a:tr>
              <a:tr h="163695">
                <a:tc>
                  <a:txBody>
                    <a:bodyPr/>
                    <a:lstStyle/>
                    <a:p>
                      <a:pPr>
                        <a:lnSpc>
                          <a:spcPct val="115000"/>
                        </a:lnSpc>
                        <a:spcAft>
                          <a:spcPts val="1000"/>
                        </a:spcAft>
                      </a:pPr>
                      <a:r>
                        <a:rPr lang="en-GB" sz="900" b="0" i="0" strike="noStrike">
                          <a:effectLst/>
                        </a:rPr>
                        <a:t>Hôtellerie-restauration</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63,767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1.2%</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136,816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3.3%</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68.2% </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200,583</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3814061640"/>
                  </a:ext>
                </a:extLst>
              </a:tr>
              <a:tr h="338674">
                <a:tc>
                  <a:txBody>
                    <a:bodyPr/>
                    <a:lstStyle/>
                    <a:p>
                      <a:pPr>
                        <a:lnSpc>
                          <a:spcPct val="115000"/>
                        </a:lnSpc>
                        <a:spcAft>
                          <a:spcPts val="1000"/>
                        </a:spcAft>
                      </a:pPr>
                      <a:r>
                        <a:rPr lang="en-GB" sz="900" b="0" i="0" strike="noStrike">
                          <a:effectLst/>
                        </a:rPr>
                        <a:t>Transports et communications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327,486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6.1%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24,235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0.6%</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6.9% </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351,721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3.7%</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2432547849"/>
                  </a:ext>
                </a:extLst>
              </a:tr>
              <a:tr h="163695">
                <a:tc>
                  <a:txBody>
                    <a:bodyPr/>
                    <a:lstStyle/>
                    <a:p>
                      <a:pPr>
                        <a:lnSpc>
                          <a:spcPct val="115000"/>
                        </a:lnSpc>
                        <a:spcAft>
                          <a:spcPts val="1000"/>
                        </a:spcAft>
                      </a:pPr>
                      <a:r>
                        <a:rPr lang="en-GB" sz="900" b="0" i="0" strike="noStrike">
                          <a:effectLst/>
                        </a:rPr>
                        <a:t>Services domestiques</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284,534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5.3%</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393,259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highlight>
                            <a:srgbClr val="FFFF00"/>
                          </a:highlight>
                        </a:rPr>
                        <a:t>9.6%</a:t>
                      </a:r>
                      <a:endParaRPr lang="en-GB" sz="1000" dirty="0">
                        <a:effectLst/>
                        <a:highlight>
                          <a:srgbClr val="FFFF00"/>
                        </a:highligh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58.0% </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677,793</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7.1%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1498061377"/>
                  </a:ext>
                </a:extLst>
              </a:tr>
              <a:tr h="338674">
                <a:tc>
                  <a:txBody>
                    <a:bodyPr/>
                    <a:lstStyle/>
                    <a:p>
                      <a:pPr>
                        <a:lnSpc>
                          <a:spcPct val="115000"/>
                        </a:lnSpc>
                        <a:spcAft>
                          <a:spcPts val="1000"/>
                        </a:spcAft>
                      </a:pPr>
                      <a:r>
                        <a:rPr lang="en-GB" sz="900" b="0" i="0" strike="noStrike">
                          <a:effectLst/>
                        </a:rPr>
                        <a:t>Administration, services sociaux</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538,698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10.0%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168,169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4.1%</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23.8%</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706,867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7.4%</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14086249"/>
                  </a:ext>
                </a:extLst>
              </a:tr>
              <a:tr h="640450">
                <a:tc>
                  <a:txBody>
                    <a:bodyPr/>
                    <a:lstStyle/>
                    <a:p>
                      <a:pPr>
                        <a:lnSpc>
                          <a:spcPct val="115000"/>
                        </a:lnSpc>
                        <a:spcAft>
                          <a:spcPts val="1000"/>
                        </a:spcAft>
                      </a:pPr>
                      <a:r>
                        <a:rPr lang="en-GB" sz="900">
                          <a:effectLst/>
                        </a:rPr>
                        <a:t>Total</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5,406,838</a:t>
                      </a:r>
                      <a:endParaRPr lang="en-GB" sz="1000">
                        <a:effectLst/>
                      </a:endParaRPr>
                    </a:p>
                    <a:p>
                      <a:pPr algn="just">
                        <a:lnSpc>
                          <a:spcPct val="115000"/>
                        </a:lnSpc>
                        <a:spcAft>
                          <a:spcPts val="1000"/>
                        </a:spcAft>
                      </a:pPr>
                      <a:r>
                        <a:rPr lang="en-GB" sz="900">
                          <a:effectLst/>
                        </a:rPr>
                        <a:t>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100.0%</a:t>
                      </a:r>
                      <a:endParaRPr lang="en-GB" sz="1000">
                        <a:effectLst/>
                      </a:endParaRPr>
                    </a:p>
                    <a:p>
                      <a:pPr algn="just">
                        <a:lnSpc>
                          <a:spcPct val="115000"/>
                        </a:lnSpc>
                        <a:spcAft>
                          <a:spcPts val="1000"/>
                        </a:spcAft>
                      </a:pPr>
                      <a:r>
                        <a:rPr lang="en-GB" sz="900">
                          <a:effectLst/>
                        </a:rPr>
                        <a:t>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4,085,312</a:t>
                      </a:r>
                      <a:endParaRPr lang="en-GB" sz="1000">
                        <a:effectLst/>
                      </a:endParaRPr>
                    </a:p>
                    <a:p>
                      <a:pPr algn="just">
                        <a:lnSpc>
                          <a:spcPct val="115000"/>
                        </a:lnSpc>
                        <a:spcAft>
                          <a:spcPts val="1000"/>
                        </a:spcAft>
                      </a:pPr>
                      <a:r>
                        <a:rPr lang="en-GB" sz="900">
                          <a:effectLst/>
                        </a:rPr>
                        <a:t>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100.0%</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43.0%</a:t>
                      </a:r>
                      <a:endParaRPr lang="en-GB" sz="1000">
                        <a:effectLst/>
                      </a:endParaRPr>
                    </a:p>
                    <a:p>
                      <a:pPr algn="just">
                        <a:lnSpc>
                          <a:spcPct val="115000"/>
                        </a:lnSpc>
                        <a:spcAft>
                          <a:spcPts val="1000"/>
                        </a:spcAft>
                      </a:pPr>
                      <a:r>
                        <a:rPr lang="en-GB" sz="900">
                          <a:effectLst/>
                        </a:rPr>
                        <a:t>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a:effectLst/>
                        </a:rPr>
                        <a:t>9,492,150</a:t>
                      </a:r>
                      <a:endParaRPr lang="en-GB" sz="1000">
                        <a:effectLst/>
                      </a:endParaRPr>
                    </a:p>
                    <a:p>
                      <a:pPr algn="just">
                        <a:lnSpc>
                          <a:spcPct val="115000"/>
                        </a:lnSpc>
                        <a:spcAft>
                          <a:spcPts val="1000"/>
                        </a:spcAft>
                      </a:pPr>
                      <a:r>
                        <a:rPr lang="en-GB" sz="900">
                          <a:effectLst/>
                        </a:rPr>
                        <a:t> </a:t>
                      </a:r>
                      <a:endParaRPr lang="en-GB" sz="100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tc>
                  <a:txBody>
                    <a:bodyPr/>
                    <a:lstStyle/>
                    <a:p>
                      <a:pPr algn="just">
                        <a:lnSpc>
                          <a:spcPct val="115000"/>
                        </a:lnSpc>
                        <a:spcAft>
                          <a:spcPts val="1000"/>
                        </a:spcAft>
                      </a:pPr>
                      <a:r>
                        <a:rPr lang="en-GB" sz="900" dirty="0">
                          <a:effectLst/>
                        </a:rPr>
                        <a:t>100.0%</a:t>
                      </a:r>
                      <a:endParaRPr lang="en-GB" sz="1000" dirty="0">
                        <a:effectLst/>
                        <a:latin typeface="Arial" panose="020B0604020202020204" pitchFamily="34" charset="0"/>
                        <a:ea typeface="Calibri" panose="020F0502020204030204" pitchFamily="34" charset="0"/>
                        <a:cs typeface="Times New Roman" panose="02020603050405020304" pitchFamily="18" charset="0"/>
                      </a:endParaRPr>
                    </a:p>
                  </a:txBody>
                  <a:tcPr marL="64789" marR="64789" marT="0" marB="0"/>
                </a:tc>
                <a:extLst>
                  <a:ext uri="{0D108BD9-81ED-4DB2-BD59-A6C34878D82A}">
                    <a16:rowId xmlns:a16="http://schemas.microsoft.com/office/drawing/2014/main" val="2254670701"/>
                  </a:ext>
                </a:extLst>
              </a:tr>
            </a:tbl>
          </a:graphicData>
        </a:graphic>
      </p:graphicFrame>
      <p:sp>
        <p:nvSpPr>
          <p:cNvPr id="6" name="Rectangle 2">
            <a:extLst>
              <a:ext uri="{FF2B5EF4-FFF2-40B4-BE49-F238E27FC236}">
                <a16:creationId xmlns:a16="http://schemas.microsoft.com/office/drawing/2014/main" id="{895BC054-AF3A-9B47-9DBC-8930F30A2B01}"/>
              </a:ext>
            </a:extLst>
          </p:cNvPr>
          <p:cNvSpPr>
            <a:spLocks noChangeArrowheads="1"/>
          </p:cNvSpPr>
          <p:nvPr/>
        </p:nvSpPr>
        <p:spPr bwMode="auto">
          <a:xfrm>
            <a:off x="-129849" y="1600200"/>
            <a:ext cx="1328846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US"/>
          </a:p>
        </p:txBody>
      </p:sp>
      <p:sp>
        <p:nvSpPr>
          <p:cNvPr id="7" name="Text Box 2">
            <a:extLst>
              <a:ext uri="{FF2B5EF4-FFF2-40B4-BE49-F238E27FC236}">
                <a16:creationId xmlns:a16="http://schemas.microsoft.com/office/drawing/2014/main" id="{8ECD2CDF-BAE3-6B48-B7AB-2237BDA34EB0}"/>
              </a:ext>
            </a:extLst>
          </p:cNvPr>
          <p:cNvSpPr txBox="1">
            <a:spLocks noChangeArrowheads="1"/>
          </p:cNvSpPr>
          <p:nvPr/>
        </p:nvSpPr>
        <p:spPr bwMode="auto">
          <a:xfrm>
            <a:off x="474521" y="9045575"/>
            <a:ext cx="8559060" cy="1490663"/>
          </a:xfrm>
          <a:prstGeom prst="rect">
            <a:avLst/>
          </a:prstGeom>
          <a:solidFill>
            <a:srgbClr val="FFFFFF"/>
          </a:solidFill>
          <a:ln w="9525">
            <a:solidFill>
              <a:srgbClr val="00AB8E"/>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1" i="0" u="sng" strike="noStrike" cap="none" normalizeH="0" baseline="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À propos des rapports WOW Helpdesk :</a:t>
            </a:r>
            <a:r>
              <a:rPr kumimoji="0" lang="en-US" altLang="en-US" sz="1100" b="0" i="0" u="sng" strike="noStrike" cap="none" normalizeH="0" baseline="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 The WOW Helpdesk is funded by the UK Department for International Development (DFID). WOW Helpdesk services are provided by the Work and Opportunities for Women (WOW) Programme alliance. For any further request or enquiry, contact enquiry@WOWHelpdesk.org.uk</a:t>
            </a: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altLang="en-US" sz="1100" b="1" i="0" u="sng" strike="noStrike" cap="none" normalizeH="0" baseline="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Référence suggérée :</a:t>
            </a:r>
            <a:r>
              <a:rPr kumimoji="0" lang="en-US" altLang="en-US" sz="1100" b="0" i="0" u="sng" strike="noStrike" cap="none" normalizeH="0" baseline="0">
                <a:ln>
                  <a:noFill/>
                </a:ln>
                <a:solidFill>
                  <a:schemeClr val="tx1"/>
                </a:solidFill>
                <a:effectLst/>
                <a:latin typeface="Arial" panose="020B0604020202020204" pitchFamily="34" charset="0"/>
                <a:ea typeface="Calibri" panose="020F0502020204030204" pitchFamily="34" charset="0"/>
                <a:cs typeface="Calibri" panose="020F0502020204030204" pitchFamily="34" charset="0"/>
              </a:rPr>
              <a:t> Kalsi, K. and Memon, F. (2020) Women’s Economic Empowerment en Côte d'Ivoire, WOW Helpdesk Query No. 55. London, UK: WOW Helpdesk</a:t>
            </a:r>
            <a:endParaRPr kumimoji="0" lang="en-US" altLang="en-US" sz="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969862267"/>
      </p:ext>
    </p:extLst>
  </p:cSld>
  <p:clrMapOvr>
    <a:masterClrMapping/>
  </p:clrMapOvr>
</p:sld>
</file>

<file path=ppt/slides/slide9.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57200" y="1437060"/>
            <a:ext cx="8218488" cy="4524337"/>
          </a:xfrm>
        </p:spPr>
        <p:txBody>
          <a:bodyPr>
            <a:normAutofit fontScale="85000" lnSpcReduction="20000"/>
          </a:bodyPr>
          <a:lstStyle/>
          <a:p>
            <a:pPr marL="0" lvl="2" indent="0">
              <a:buNone/>
            </a:pPr>
            <a:r>
              <a:rPr lang="en-US" sz="2600" b="1" i="0" strike="noStrike" dirty="0">
                <a:solidFill>
                  <a:schemeClr val="bg2"/>
                </a:solidFill>
              </a:rPr>
              <a:t>Accès à la terre</a:t>
            </a:r>
          </a:p>
          <a:p>
            <a:pPr lvl="2"/>
            <a:r>
              <a:rPr lang="en-GB" sz="1900" b="1" i="0" strike="noStrike" dirty="0">
                <a:effectLst/>
                <a:latin typeface="+mn-lt"/>
                <a:ea typeface="Calibri" panose="020F0502020204030204" pitchFamily="34" charset="0"/>
                <a:cs typeface="Times New Roman" panose="02020603050405020304" pitchFamily="18" charset="0"/>
              </a:rPr>
              <a:t>Le manque d’accès à la terre </a:t>
            </a:r>
            <a:r>
              <a:rPr lang="en-GB" sz="1900" b="0" i="0" strike="noStrike" dirty="0">
                <a:effectLst/>
                <a:latin typeface="+mn-lt"/>
                <a:ea typeface="Calibri" panose="020F0502020204030204" pitchFamily="34" charset="0"/>
                <a:cs typeface="Times New Roman" panose="02020603050405020304" pitchFamily="18" charset="0"/>
              </a:rPr>
              <a:t>est un obstacle majeur à l’autonomisation économique des femmes</a:t>
            </a:r>
            <a:r>
              <a:rPr lang="en-GB" sz="1900" dirty="0">
                <a:latin typeface="+mn-lt"/>
                <a:ea typeface="Calibri" panose="020F0502020204030204" pitchFamily="34" charset="0"/>
                <a:cs typeface="Times New Roman" panose="02020603050405020304" pitchFamily="18" charset="0"/>
              </a:rPr>
              <a:t/>
            </a:r>
            <a:r>
              <a:rPr lang="en-GB" sz="1900" dirty="0">
                <a:effectLst/>
                <a:latin typeface="+mn-lt"/>
                <a:ea typeface="Calibri" panose="020F0502020204030204" pitchFamily="34" charset="0"/>
                <a:cs typeface="Times New Roman" panose="02020603050405020304" pitchFamily="18" charset="0"/>
              </a:rPr>
              <a:t/>
            </a:r>
          </a:p>
          <a:p>
            <a:pPr lvl="2"/>
            <a:r>
              <a:rPr lang="en-GB" sz="1900" b="0" i="0" strike="noStrike" dirty="0">
                <a:effectLst/>
                <a:latin typeface="+mn-lt"/>
                <a:ea typeface="Calibri" panose="020F0502020204030204" pitchFamily="34" charset="0"/>
                <a:cs typeface="Times New Roman" panose="02020603050405020304" pitchFamily="18" charset="0"/>
              </a:rPr>
              <a:t>Il limite </a:t>
            </a:r>
            <a:r>
              <a:rPr lang="en-GB" sz="1900" b="1" i="0" strike="noStrike" dirty="0">
                <a:effectLst/>
                <a:latin typeface="+mn-lt"/>
                <a:ea typeface="Calibri" panose="020F0502020204030204" pitchFamily="34" charset="0"/>
                <a:cs typeface="Times New Roman" panose="02020603050405020304" pitchFamily="18" charset="0"/>
              </a:rPr>
              <a:t>l’accès au crédit</a:t>
            </a:r>
            <a:r>
              <a:rPr lang="en-GB" sz="1900" b="1" dirty="0">
                <a:effectLst/>
                <a:latin typeface="+mn-lt"/>
                <a:ea typeface="Calibri" panose="020F0502020204030204" pitchFamily="34" charset="0"/>
                <a:cs typeface="Times New Roman" panose="02020603050405020304" pitchFamily="18" charset="0"/>
              </a:rPr>
              <a:t/>
            </a:r>
          </a:p>
          <a:p>
            <a:pPr lvl="2"/>
            <a:r>
              <a:rPr lang="en-GB" sz="1900" b="0" i="0" strike="noStrike" dirty="0">
                <a:latin typeface="+mn-lt"/>
                <a:cs typeface="Times New Roman" panose="02020603050405020304" pitchFamily="18" charset="0"/>
              </a:rPr>
              <a:t>Les </a:t>
            </a:r>
            <a:r>
              <a:rPr lang="en-GB" sz="1900" b="1" i="0" strike="noStrike" dirty="0">
                <a:latin typeface="+mn-lt"/>
                <a:cs typeface="Times New Roman" panose="02020603050405020304" pitchFamily="18" charset="0"/>
              </a:rPr>
              <a:t>veuves</a:t>
            </a:r>
            <a:r>
              <a:rPr lang="en-GB" sz="1900" b="0" i="0" strike="noStrike" dirty="0">
                <a:latin typeface="+mn-lt"/>
                <a:cs typeface="Times New Roman" panose="02020603050405020304" pitchFamily="18" charset="0"/>
              </a:rPr>
              <a:t> risquent de perdre l’accès à la terre au décès de leur mari</a:t>
            </a:r>
          </a:p>
          <a:p>
            <a:pPr lvl="2"/>
            <a:r>
              <a:rPr lang="en-GB" sz="1900" b="0" i="0" strike="noStrike" dirty="0">
                <a:latin typeface="+mn-lt"/>
                <a:cs typeface="Times New Roman" panose="02020603050405020304" pitchFamily="18" charset="0"/>
              </a:rPr>
              <a:t>Les migrantes (étrangères et d’autres régions de Côte d’Ivoire) rencontrent des obstacles d’accès au foncier</a:t>
            </a:r>
          </a:p>
          <a:p>
            <a:pPr lvl="2"/>
            <a:endParaRPr lang="en-GB" sz="1900" dirty="0">
              <a:latin typeface="+mn-lt"/>
              <a:cs typeface="Times New Roman" panose="02020603050405020304" pitchFamily="18" charset="0"/>
            </a:endParaRPr>
          </a:p>
          <a:p>
            <a:pPr marL="0" lvl="2" indent="0">
              <a:buNone/>
            </a:pPr>
            <a:r>
              <a:rPr lang="en-US" sz="2600" b="1" i="0" strike="noStrike" dirty="0">
                <a:solidFill>
                  <a:schemeClr val="bg2"/>
                </a:solidFill>
                <a:latin typeface="+mn-lt"/>
              </a:rPr>
              <a:t>Productivité</a:t>
            </a:r>
          </a:p>
          <a:p>
            <a:pPr lvl="2"/>
            <a:r>
              <a:rPr lang="en-GB" sz="1900" b="0" i="0" strike="noStrike" dirty="0">
                <a:latin typeface="+mn-lt"/>
                <a:ea typeface="Calibri" panose="020F0502020204030204" pitchFamily="34" charset="0"/>
              </a:rPr>
              <a:t>Les femmes dominent les </a:t>
            </a:r>
            <a:r>
              <a:rPr lang="en-GB" sz="1900" b="1" i="0" strike="noStrike" dirty="0">
                <a:latin typeface="+mn-lt"/>
                <a:ea typeface="Calibri" panose="020F0502020204030204" pitchFamily="34" charset="0"/>
              </a:rPr>
              <a:t>cultures vivrières</a:t>
            </a:r>
            <a:r>
              <a:rPr lang="en-GB" sz="1900" b="1" dirty="0">
                <a:latin typeface="+mn-lt"/>
                <a:ea typeface="Calibri" panose="020F0502020204030204" pitchFamily="34" charset="0"/>
              </a:rPr>
              <a:t/>
            </a:r>
          </a:p>
          <a:p>
            <a:pPr lvl="2"/>
            <a:r>
              <a:rPr lang="en-GB" sz="1900" b="0" i="0" strike="noStrike" dirty="0">
                <a:latin typeface="+mn-lt"/>
                <a:ea typeface="Calibri" panose="020F0502020204030204" pitchFamily="34" charset="0"/>
              </a:rPr>
              <a:t>Mais sont souvent exclues des </a:t>
            </a:r>
            <a:r>
              <a:rPr lang="en-GB" sz="1900" b="1" i="0" strike="noStrike" dirty="0">
                <a:latin typeface="+mn-lt"/>
                <a:ea typeface="Calibri" panose="020F0502020204030204" pitchFamily="34" charset="0"/>
              </a:rPr>
              <a:t>cultures de rente</a:t>
            </a:r>
          </a:p>
          <a:p>
            <a:pPr lvl="3"/>
            <a:r>
              <a:rPr lang="en-GB" sz="1900" b="0" i="0" strike="noStrike" dirty="0">
                <a:solidFill>
                  <a:schemeClr val="tx1"/>
                </a:solidFill>
                <a:latin typeface="+mn-lt"/>
                <a:cs typeface="Calibri" panose="020F0502020204030204" pitchFamily="34" charset="0"/>
              </a:rPr>
              <a:t>Anacarde et coton au Nord et au Centre. Certaines femmes en produisent mais limitées par le travail et la terre</a:t>
            </a:r>
            <a:r>
              <a:rPr lang="en-GB" sz="1900" dirty="0">
                <a:solidFill>
                  <a:schemeClr val="tx1"/>
                </a:solidFill>
                <a:latin typeface="+mn-lt"/>
                <a:cs typeface="Calibri" panose="020F0502020204030204" pitchFamily="34" charset="0"/>
              </a:rPr>
              <a:t/>
            </a:r>
            <a:r>
              <a:rPr lang="en-GB" sz="1900" b="0" dirty="0">
                <a:solidFill>
                  <a:schemeClr val="tx1"/>
                </a:solidFill>
                <a:latin typeface="+mn-lt"/>
                <a:cs typeface="Calibri" panose="020F0502020204030204" pitchFamily="34" charset="0"/>
              </a:rPr>
              <a:t/>
            </a:r>
          </a:p>
          <a:p>
            <a:pPr lvl="3"/>
            <a:r>
              <a:rPr lang="en-GB" sz="1900" b="0" i="0" strike="noStrike" dirty="0">
                <a:solidFill>
                  <a:schemeClr val="tx1"/>
                </a:solidFill>
                <a:latin typeface="+mn-lt"/>
                <a:cs typeface="Calibri" panose="020F0502020204030204" pitchFamily="34" charset="0"/>
              </a:rPr>
              <a:t>Cacao, café, hévéa et palmier au Sud, à l’Est et à l’Ouest. 6% des cacaoculteurs en 2015-2020 étaient des femmes, qui fournissent un travail non rémunéré comme épouses</a:t>
            </a:r>
            <a:r>
              <a:rPr lang="en-GB" sz="1900" b="0" dirty="0">
                <a:solidFill>
                  <a:schemeClr val="tx1"/>
                </a:solidFill>
                <a:latin typeface="+mn-lt"/>
                <a:cs typeface="Calibri" panose="020F0502020204030204" pitchFamily="34" charset="0"/>
              </a:rPr>
              <a:t/>
            </a:r>
          </a:p>
          <a:p>
            <a:pPr lvl="2"/>
            <a:r>
              <a:rPr lang="en-US" sz="1900" b="1" i="0" strike="noStrike" dirty="0">
                <a:effectLst/>
                <a:latin typeface="+mn-lt"/>
                <a:ea typeface="Calibri" panose="020F0502020204030204" pitchFamily="34" charset="0"/>
              </a:rPr>
              <a:t>Écart de productivité réduit de 32% </a:t>
            </a:r>
            <a:r>
              <a:rPr lang="en-US" sz="1900" b="0" i="0" strike="noStrike" dirty="0">
                <a:effectLst/>
                <a:latin typeface="+mn-lt"/>
                <a:ea typeface="Calibri" panose="020F0502020204030204" pitchFamily="34" charset="0"/>
              </a:rPr>
              <a:t>pour les deux types de cultures entre 2008 et 2016 – grâce à l’usage accru d’engrais/pesticides par les agricultrices</a:t>
            </a:r>
            <a:endParaRPr lang="en-US" sz="2400" dirty="0">
              <a:solidFill>
                <a:schemeClr val="bg2"/>
              </a:solidFill>
            </a:endParaRPr>
          </a:p>
          <a:p>
            <a:pPr marL="0" lvl="2" indent="0">
              <a:buNone/>
            </a:pPr>
            <a:endParaRPr lang="en-US" sz="2400" b="1" dirty="0">
              <a:solidFill>
                <a:schemeClr val="bg2"/>
              </a:solidFill>
            </a:endParaRPr>
          </a:p>
          <a:p>
            <a:pPr marL="0" lvl="2" indent="0">
              <a:buNone/>
            </a:pPr>
            <a:endParaRPr lang="en-US" sz="2400" b="1" dirty="0">
              <a:solidFill>
                <a:schemeClr val="bg2"/>
              </a:solidFill>
            </a:endParaRPr>
          </a:p>
        </p:txBody>
      </p:sp>
      <p:sp>
        <p:nvSpPr>
          <p:cNvPr id="7" name="Title 6"/>
          <p:cNvSpPr>
            <a:spLocks noGrp="1"/>
          </p:cNvSpPr>
          <p:nvPr>
            <p:ph type="title"/>
          </p:nvPr>
        </p:nvSpPr>
        <p:spPr>
          <a:xfrm>
            <a:off x="661736" y="331857"/>
            <a:ext cx="8218488" cy="691200"/>
          </a:xfrm>
        </p:spPr>
        <p:txBody>
          <a:bodyPr/>
          <a:lstStyle/>
          <a:p>
            <a:r>
              <a:rPr lang="en-US" dirty="0"/>
              <a:t>Agriculture</a:t>
            </a:r>
            <a:endParaRPr lang="en-GB" dirty="0"/>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9</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2184428120"/>
      </p:ext>
    </p:extLst>
  </p:cSld>
  <p:clrMapOvr>
    <a:masterClrMapping/>
  </p:clrMapOvr>
</p:sld>
</file>

<file path=ppt/slides/slide10.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62756" y="1594860"/>
            <a:ext cx="8417468" cy="4531477"/>
          </a:xfrm>
        </p:spPr>
        <p:txBody>
          <a:bodyPr>
            <a:normAutofit fontScale="92500" lnSpcReduction="20000"/>
          </a:bodyPr>
          <a:lstStyle/>
          <a:p>
            <a:pPr lvl="2"/>
            <a:r>
              <a:rPr lang="en-GB" b="0" i="0" strike="noStrike" dirty="0">
                <a:latin typeface="+mn-lt"/>
              </a:rPr>
              <a:t>Les femmes représentent </a:t>
            </a:r>
            <a:r>
              <a:rPr lang="en-GB" b="1" i="0" strike="noStrike" dirty="0">
                <a:latin typeface="+mn-lt"/>
              </a:rPr>
              <a:t>20% des dirigeants d’entreprise </a:t>
            </a:r>
            <a:r>
              <a:rPr lang="en-GB" b="0" i="0" strike="noStrike" dirty="0">
                <a:latin typeface="+mn-lt"/>
              </a:rPr>
              <a:t>et 20 sur 430 dirigeants de grandes entreprises</a:t>
            </a:r>
          </a:p>
          <a:p>
            <a:pPr lvl="2"/>
            <a:r>
              <a:rPr lang="en-GB" b="0" i="0" strike="noStrike" dirty="0">
                <a:latin typeface="+mn-lt"/>
              </a:rPr>
              <a:t>Elles forment </a:t>
            </a:r>
            <a:r>
              <a:rPr lang="en-GB" b="1" i="0" strike="noStrike" dirty="0">
                <a:latin typeface="+mn-lt"/>
              </a:rPr>
              <a:t>62% des indépendants </a:t>
            </a:r>
            <a:r>
              <a:rPr lang="en-GB" b="0" i="0" strike="noStrike" dirty="0">
                <a:latin typeface="+mn-lt"/>
              </a:rPr>
              <a:t>– surtout en milieu rural et informel</a:t>
            </a:r>
            <a:endParaRPr lang="en-GB" b="1" dirty="0">
              <a:latin typeface="+mn-lt"/>
            </a:endParaRPr>
          </a:p>
          <a:p>
            <a:pPr lvl="2"/>
            <a:r>
              <a:rPr lang="en-GB" b="0" i="0" strike="noStrike" dirty="0">
                <a:effectLst/>
                <a:latin typeface="+mn-lt"/>
                <a:ea typeface="Calibri" panose="020F0502020204030204" pitchFamily="34" charset="0"/>
                <a:cs typeface="Times New Roman" panose="02020603050405020304" pitchFamily="18" charset="0"/>
              </a:rPr>
              <a:t>L’entrepreneuriat féminin est un </a:t>
            </a:r>
            <a:r>
              <a:rPr lang="en-GB" b="1" i="0" strike="noStrike" dirty="0">
                <a:effectLst/>
                <a:latin typeface="+mn-lt"/>
                <a:ea typeface="Calibri" panose="020F0502020204030204" pitchFamily="34" charset="0"/>
                <a:cs typeface="Times New Roman" panose="02020603050405020304" pitchFamily="18" charset="0"/>
              </a:rPr>
              <a:t>moteur de croissance </a:t>
            </a:r>
            <a:r>
              <a:rPr lang="en-GB" b="0" i="0" strike="noStrike" dirty="0">
                <a:effectLst/>
                <a:latin typeface="+mn-lt"/>
                <a:ea typeface="Calibri" panose="020F0502020204030204" pitchFamily="34" charset="0"/>
                <a:cs typeface="Times New Roman" panose="02020603050405020304" pitchFamily="18" charset="0"/>
              </a:rPr>
              <a:t>– environ 62.4m FCFA ouest-africains en 2014. Les financements publics existent mais ont entraîné des </a:t>
            </a:r>
            <a:r>
              <a:rPr lang="en-GB" b="1" i="0" strike="noStrike" dirty="0">
                <a:effectLst/>
                <a:latin typeface="+mn-lt"/>
                <a:ea typeface="Calibri" panose="020F0502020204030204" pitchFamily="34" charset="0"/>
                <a:cs typeface="Times New Roman" panose="02020603050405020304" pitchFamily="18" charset="0"/>
              </a:rPr>
              <a:t>dettes de remboursement pour les entrepreneures</a:t>
            </a:r>
            <a:r>
              <a:rPr lang="en-GB" b="1" dirty="0">
                <a:latin typeface="+mn-lt"/>
                <a:ea typeface="Calibri" panose="020F0502020204030204" pitchFamily="34" charset="0"/>
                <a:cs typeface="Times New Roman" panose="02020603050405020304" pitchFamily="18" charset="0"/>
              </a:rPr>
              <a:t/>
            </a:r>
            <a:endParaRPr lang="en-GB" dirty="0">
              <a:latin typeface="+mn-lt"/>
              <a:ea typeface="Calibri" panose="020F0502020204030204" pitchFamily="34" charset="0"/>
              <a:cs typeface="Times New Roman" panose="02020603050405020304" pitchFamily="18" charset="0"/>
            </a:endParaRPr>
          </a:p>
          <a:p>
            <a:pPr marL="0" lvl="2" indent="0">
              <a:buNone/>
            </a:pPr>
            <a:endParaRPr lang="en-GB" dirty="0">
              <a:latin typeface="+mn-lt"/>
              <a:ea typeface="Calibri" panose="020F0502020204030204" pitchFamily="34" charset="0"/>
              <a:cs typeface="Times New Roman" panose="02020603050405020304" pitchFamily="18" charset="0"/>
            </a:endParaRPr>
          </a:p>
          <a:p>
            <a:pPr lvl="2"/>
            <a:r>
              <a:rPr lang="en-GB" b="1" i="0" strike="noStrike" dirty="0">
                <a:latin typeface="+mn-lt"/>
                <a:cs typeface="Times New Roman" panose="02020603050405020304" pitchFamily="18" charset="0"/>
              </a:rPr>
              <a:t>Freins à l’entrée des femmes dans l’économie formelle :</a:t>
            </a:r>
            <a:r>
              <a:rPr lang="en-GB" dirty="0">
                <a:latin typeface="+mn-lt"/>
                <a:cs typeface="Times New Roman" panose="02020603050405020304" pitchFamily="18" charset="0"/>
              </a:rPr>
              <a:t/>
            </a:r>
            <a:r>
              <a:rPr lang="en-GB" b="1" dirty="0">
                <a:latin typeface="+mn-lt"/>
                <a:cs typeface="Times New Roman" panose="02020603050405020304" pitchFamily="18" charset="0"/>
              </a:rPr>
              <a:t/>
            </a:r>
            <a:r>
              <a:rPr lang="en-GB" dirty="0">
                <a:latin typeface="+mn-lt"/>
                <a:cs typeface="Times New Roman" panose="02020603050405020304" pitchFamily="18" charset="0"/>
              </a:rPr>
              <a:t/>
            </a:r>
          </a:p>
          <a:p>
            <a:pPr lvl="3"/>
            <a:r>
              <a:rPr lang="en-GB" b="0" i="0" strike="noStrike" dirty="0">
                <a:latin typeface="+mn-lt"/>
              </a:rPr>
              <a:t>manque de formation en gestion financière</a:t>
            </a:r>
          </a:p>
          <a:p>
            <a:pPr lvl="3"/>
            <a:r>
              <a:rPr lang="en-GB" b="0" i="0" strike="noStrike" dirty="0">
                <a:latin typeface="+mn-lt"/>
              </a:rPr>
              <a:t>fort analphabétisme féminin</a:t>
            </a:r>
          </a:p>
          <a:p>
            <a:pPr lvl="3"/>
            <a:r>
              <a:rPr lang="en-GB" b="0" i="0" strike="noStrike" dirty="0">
                <a:latin typeface="+mn-lt"/>
              </a:rPr>
              <a:t>budgétisation sensible au genre non institutionnalisée</a:t>
            </a:r>
          </a:p>
          <a:p>
            <a:pPr lvl="3"/>
            <a:r>
              <a:rPr lang="en-GB" b="0" i="0" strike="noStrike" dirty="0">
                <a:latin typeface="+mn-lt"/>
              </a:rPr>
              <a:t>faiblesse des mécanismes de financement des projets d’autonomisation</a:t>
            </a:r>
          </a:p>
          <a:p>
            <a:pPr lvl="3"/>
            <a:r>
              <a:rPr lang="en-GB" b="0" i="0" strike="noStrike" dirty="0">
                <a:latin typeface="+mn-lt"/>
              </a:rPr>
              <a:t>prise en compte insuffisante du genre dans la planification nationale et locale</a:t>
            </a:r>
            <a:endParaRPr lang="en-US" b="1" dirty="0">
              <a:solidFill>
                <a:schemeClr val="bg2"/>
              </a:solidFill>
              <a:latin typeface="+mn-lt"/>
            </a:endParaRPr>
          </a:p>
          <a:p>
            <a:pPr lvl="2"/>
            <a:endParaRPr lang="en-US" sz="2400" dirty="0">
              <a:solidFill>
                <a:schemeClr val="bg2"/>
              </a:solidFill>
            </a:endParaRPr>
          </a:p>
          <a:p>
            <a:pPr marL="0" lvl="2" indent="0">
              <a:buNone/>
            </a:pPr>
            <a:endParaRPr lang="en-US" sz="2400" b="1" dirty="0">
              <a:solidFill>
                <a:schemeClr val="bg2"/>
              </a:solidFill>
            </a:endParaRPr>
          </a:p>
          <a:p>
            <a:pPr marL="0" lvl="2" indent="0">
              <a:buNone/>
            </a:pPr>
            <a:endParaRPr lang="en-US" sz="2400" b="1" dirty="0">
              <a:solidFill>
                <a:schemeClr val="bg2"/>
              </a:solidFill>
            </a:endParaRPr>
          </a:p>
        </p:txBody>
      </p:sp>
      <p:sp>
        <p:nvSpPr>
          <p:cNvPr id="7" name="Title 6"/>
          <p:cNvSpPr>
            <a:spLocks noGrp="1"/>
          </p:cNvSpPr>
          <p:nvPr>
            <p:ph type="title"/>
          </p:nvPr>
        </p:nvSpPr>
        <p:spPr>
          <a:xfrm>
            <a:off x="661736" y="331857"/>
            <a:ext cx="8218488" cy="691200"/>
          </a:xfrm>
        </p:spPr>
        <p:txBody>
          <a:bodyPr/>
          <a:lstStyle/>
          <a:p>
            <a:r>
              <a:rPr lang="en-US" b="0" i="0" strike="noStrike" dirty="0"/>
              <a:t>Entrepreneuriat</a:t>
            </a:r>
            <a:endParaRPr lang="en-GB" dirty="0"/>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10</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2411437321"/>
      </p:ext>
    </p:extLst>
  </p:cSld>
  <p:clrMapOvr>
    <a:masterClrMapping/>
  </p:clrMapOvr>
</p:sld>
</file>

<file path=ppt/slides/slide11.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57199" y="1400174"/>
            <a:ext cx="3755873" cy="4564691"/>
          </a:xfrm>
        </p:spPr>
        <p:txBody>
          <a:bodyPr>
            <a:normAutofit/>
          </a:bodyPr>
          <a:lstStyle/>
          <a:p>
            <a:pPr lvl="2"/>
            <a:r>
              <a:rPr lang="en-GB" sz="1800" b="1" i="0" strike="noStrike" dirty="0">
                <a:effectLst/>
                <a:latin typeface="+mn-lt"/>
                <a:ea typeface="Calibri" panose="020F0502020204030204" pitchFamily="34" charset="0"/>
                <a:cs typeface="Times New Roman" panose="02020603050405020304" pitchFamily="18" charset="0"/>
              </a:rPr>
              <a:t>L’inclusion financière est faible pour tous </a:t>
            </a:r>
            <a:r>
              <a:rPr lang="en-GB" sz="1800" b="0" i="0" strike="noStrike" dirty="0">
                <a:effectLst/>
                <a:latin typeface="+mn-lt"/>
                <a:ea typeface="Calibri" panose="020F0502020204030204" pitchFamily="34" charset="0"/>
                <a:cs typeface="Times New Roman" panose="02020603050405020304" pitchFamily="18" charset="0"/>
              </a:rPr>
              <a:t>–</a:t>
            </a:r>
            <a:r>
              <a:rPr lang="en-GB" sz="1800" b="1" i="0" strike="noStrike" dirty="0">
                <a:effectLst/>
                <a:latin typeface="+mn-lt"/>
                <a:ea typeface="Calibri" panose="020F0502020204030204" pitchFamily="34" charset="0"/>
                <a:cs typeface="Times New Roman" panose="02020603050405020304" pitchFamily="18" charset="0"/>
              </a:rPr>
              <a:t> </a:t>
            </a:r>
            <a:r>
              <a:rPr lang="en-GB" sz="1800" b="0" i="0" strike="noStrike" dirty="0">
                <a:effectLst/>
                <a:latin typeface="+mn-lt"/>
                <a:ea typeface="Calibri" panose="020F0502020204030204" pitchFamily="34" charset="0"/>
                <a:cs typeface="Times New Roman" panose="02020603050405020304" pitchFamily="18" charset="0"/>
              </a:rPr>
              <a:t>en 2017, 14.8% de la population avait un compte en institution financière</a:t>
            </a:r>
            <a:r>
              <a:rPr lang="en-GB" sz="1800" dirty="0">
                <a:effectLst/>
                <a:latin typeface="+mn-lt"/>
                <a:ea typeface="Calibri" panose="020F0502020204030204" pitchFamily="34" charset="0"/>
                <a:cs typeface="Times New Roman" panose="02020603050405020304" pitchFamily="18" charset="0"/>
              </a:rPr>
              <a:t/>
            </a:r>
          </a:p>
          <a:p>
            <a:pPr lvl="2"/>
            <a:endParaRPr lang="en-GB" sz="1800" dirty="0">
              <a:effectLst/>
              <a:latin typeface="+mn-lt"/>
              <a:ea typeface="Calibri" panose="020F0502020204030204" pitchFamily="34" charset="0"/>
              <a:cs typeface="Times New Roman" panose="02020603050405020304" pitchFamily="18" charset="0"/>
            </a:endParaRPr>
          </a:p>
          <a:p>
            <a:pPr lvl="2"/>
            <a:r>
              <a:rPr lang="en-GB" sz="1800" b="1" i="0" strike="noStrike" dirty="0">
                <a:effectLst/>
                <a:latin typeface="+mn-lt"/>
                <a:ea typeface="Calibri" panose="020F0502020204030204" pitchFamily="34" charset="0"/>
                <a:cs typeface="Times New Roman" panose="02020603050405020304" pitchFamily="18" charset="0"/>
              </a:rPr>
              <a:t>Le mobile money élargit l’accès des femmes </a:t>
            </a:r>
            <a:r>
              <a:rPr lang="en-GB" sz="1800" b="0" i="0" strike="noStrike" dirty="0">
                <a:effectLst/>
                <a:latin typeface="+mn-lt"/>
                <a:ea typeface="Calibri" panose="020F0502020204030204" pitchFamily="34" charset="0"/>
                <a:cs typeface="Times New Roman" panose="02020603050405020304" pitchFamily="18" charset="0"/>
              </a:rPr>
              <a:t>mais l’écart demeure – elles ont 45% moins de chances d’avoir un compte mobile money</a:t>
            </a:r>
            <a:r>
              <a:rPr lang="en-GB" sz="1800" dirty="0">
                <a:latin typeface="+mn-lt"/>
                <a:ea typeface="Calibri" panose="020F0502020204030204" pitchFamily="34" charset="0"/>
                <a:cs typeface="Times New Roman" panose="02020603050405020304" pitchFamily="18" charset="0"/>
              </a:rPr>
              <a:t/>
            </a:r>
            <a:r>
              <a:rPr lang="en-GB" sz="1800" dirty="0">
                <a:effectLst/>
                <a:latin typeface="+mn-lt"/>
                <a:ea typeface="Calibri" panose="020F0502020204030204" pitchFamily="34" charset="0"/>
                <a:cs typeface="Times New Roman" panose="02020603050405020304" pitchFamily="18" charset="0"/>
              </a:rPr>
              <a:t/>
            </a:r>
          </a:p>
          <a:p>
            <a:pPr lvl="2"/>
            <a:endParaRPr lang="en-GB" sz="1800" dirty="0">
              <a:effectLst/>
              <a:latin typeface="+mn-lt"/>
              <a:ea typeface="Calibri" panose="020F0502020204030204" pitchFamily="34" charset="0"/>
              <a:cs typeface="Times New Roman" panose="02020603050405020304" pitchFamily="18" charset="0"/>
            </a:endParaRPr>
          </a:p>
          <a:p>
            <a:pPr lvl="2"/>
            <a:r>
              <a:rPr lang="en-GB" sz="1800" b="0" i="0" strike="noStrike" dirty="0">
                <a:latin typeface="+mn-lt"/>
                <a:cs typeface="Times New Roman" panose="02020603050405020304" pitchFamily="18" charset="0"/>
              </a:rPr>
              <a:t>Freins d’accès au mobile money : </a:t>
            </a:r>
            <a:r>
              <a:rPr lang="en-GB" sz="1800" b="1" i="0" strike="noStrike" dirty="0">
                <a:latin typeface="+mn-lt"/>
                <a:cs typeface="Times New Roman" panose="02020603050405020304" pitchFamily="18" charset="0"/>
              </a:rPr>
              <a:t>pas de téléphone portable </a:t>
            </a:r>
            <a:r>
              <a:rPr lang="en-GB" sz="1800" b="0" i="0" strike="noStrike" dirty="0">
                <a:latin typeface="+mn-lt"/>
                <a:cs typeface="Times New Roman" panose="02020603050405020304" pitchFamily="18" charset="0"/>
              </a:rPr>
              <a:t>et </a:t>
            </a:r>
            <a:r>
              <a:rPr lang="en-GB" sz="1800" b="1" i="0" strike="noStrike" dirty="0">
                <a:latin typeface="+mn-lt"/>
                <a:cs typeface="Times New Roman" panose="02020603050405020304" pitchFamily="18" charset="0"/>
              </a:rPr>
              <a:t>faible littératie financière</a:t>
            </a:r>
          </a:p>
        </p:txBody>
      </p:sp>
      <p:sp>
        <p:nvSpPr>
          <p:cNvPr id="7" name="Title 6"/>
          <p:cNvSpPr>
            <a:spLocks noGrp="1"/>
          </p:cNvSpPr>
          <p:nvPr>
            <p:ph type="title"/>
          </p:nvPr>
        </p:nvSpPr>
        <p:spPr>
          <a:xfrm>
            <a:off x="661736" y="331857"/>
            <a:ext cx="8218488" cy="691200"/>
          </a:xfrm>
        </p:spPr>
        <p:txBody>
          <a:bodyPr/>
          <a:lstStyle/>
          <a:p>
            <a:r>
              <a:rPr lang="en-US" b="0" i="0" strike="noStrike" dirty="0"/>
              <a:t>Accès au financement</a:t>
            </a:r>
            <a:endParaRPr lang="en-GB" dirty="0"/>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11</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pic>
        <p:nvPicPr>
          <p:cNvPr id="9" name="Picture 8">
            <a:extLst>
              <a:ext uri="{FF2B5EF4-FFF2-40B4-BE49-F238E27FC236}">
                <a16:creationId xmlns:a16="http://schemas.microsoft.com/office/drawing/2014/main" id="{F82A34A1-D40A-A945-A024-808091B1112B}"/>
              </a:ext>
            </a:extLst>
          </p:cNvPr>
          <p:cNvPicPr/>
          <p:nvPr/>
        </p:nvPicPr>
        <p:blipFill>
          <a:blip r:embed="rId4"/>
          <a:srcRect/>
          <a:stretch/>
        </p:blipFill>
        <p:spPr bwMode="auto">
          <a:xfrm>
            <a:off x="4541686" y="1673919"/>
            <a:ext cx="4317999" cy="3276245"/>
          </a:xfrm>
          <a:prstGeom prst="rect">
            <a:avLst/>
          </a:prstGeom>
          <a:noFill/>
          <a:ln>
            <a:noFill/>
          </a:ln>
        </p:spPr>
      </p:pic>
    </p:spTree>
    <p:extLst>
      <p:ext uri="{BB962C8B-B14F-4D97-AF65-F5344CB8AC3E}">
        <p14:creationId xmlns:p14="http://schemas.microsoft.com/office/powerpoint/2010/main" val="1302850400"/>
      </p:ext>
    </p:extLst>
  </p:cSld>
  <p:clrMapOvr>
    <a:masterClrMapping/>
  </p:clrMapOvr>
</p:sld>
</file>

<file path=ppt/slides/slide1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47676" y="1439333"/>
            <a:ext cx="8218488" cy="4266142"/>
          </a:xfrm>
        </p:spPr>
        <p:txBody>
          <a:bodyPr>
            <a:normAutofit fontScale="25000" lnSpcReduction="20000"/>
          </a:bodyPr>
          <a:lstStyle/>
          <a:p>
            <a:pPr lvl="2"/>
            <a:r>
              <a:rPr lang="en-US" sz="8000" b="1" i="0" strike="noStrike" dirty="0">
                <a:latin typeface="+mn-lt"/>
                <a:cs typeface="Times New Roman" panose="02020603050405020304" pitchFamily="18" charset="0"/>
              </a:rPr>
              <a:t>Commerce de détail informel :</a:t>
            </a:r>
          </a:p>
          <a:p>
            <a:pPr lvl="3"/>
            <a:r>
              <a:rPr lang="en-US" sz="8000" b="0" i="0" strike="noStrike" dirty="0">
                <a:latin typeface="+mn-lt"/>
                <a:cs typeface="Times New Roman" panose="02020603050405020304" pitchFamily="18" charset="0"/>
              </a:rPr>
              <a:t>Principale source d’emploi des femmes – surtout migrantes, car peu de barrières à l’entrée</a:t>
            </a:r>
          </a:p>
          <a:p>
            <a:pPr lvl="3"/>
            <a:r>
              <a:rPr lang="en-US" sz="8000" b="0" i="0" strike="noStrike" dirty="0">
                <a:latin typeface="+mn-lt"/>
                <a:cs typeface="Times New Roman" panose="02020603050405020304" pitchFamily="18" charset="0"/>
              </a:rPr>
              <a:t>Le cibler permettrait d’atteindre les migrantes exclues des autres secteurs</a:t>
            </a:r>
          </a:p>
          <a:p>
            <a:pPr lvl="2"/>
            <a:endParaRPr lang="en-US" sz="7200" dirty="0">
              <a:latin typeface="Arial" panose="020B0604020202020204" pitchFamily="34" charset="0"/>
              <a:cs typeface="Times New Roman" panose="02020603050405020304" pitchFamily="18" charset="0"/>
            </a:endParaRPr>
          </a:p>
          <a:p>
            <a:pPr lvl="2"/>
            <a:r>
              <a:rPr lang="en-US" sz="8000" b="1" i="0" strike="noStrike" dirty="0">
                <a:latin typeface="+mn-lt"/>
                <a:cs typeface="Times New Roman" panose="02020603050405020304" pitchFamily="18" charset="0"/>
              </a:rPr>
              <a:t>Travail domestique :</a:t>
            </a:r>
          </a:p>
          <a:p>
            <a:pPr lvl="3"/>
            <a:r>
              <a:rPr lang="en-US" sz="8000" b="0" i="0" strike="noStrike" dirty="0">
                <a:latin typeface="+mn-lt"/>
                <a:cs typeface="Times New Roman" panose="02020603050405020304" pitchFamily="18" charset="0"/>
              </a:rPr>
              <a:t>Forte participation des 18-35 ans – toutes ethnies, moteur clé de l’exode rural et de l’immigration des pays voisins</a:t>
            </a:r>
          </a:p>
          <a:p>
            <a:pPr marL="0" lvl="2" indent="0">
              <a:buNone/>
            </a:pPr>
            <a:endParaRPr lang="en-US" sz="7200" dirty="0">
              <a:latin typeface="Arial" panose="020B0604020202020204" pitchFamily="34" charset="0"/>
              <a:cs typeface="Times New Roman" panose="02020603050405020304" pitchFamily="18" charset="0"/>
            </a:endParaRPr>
          </a:p>
          <a:p>
            <a:pPr lvl="2"/>
            <a:r>
              <a:rPr lang="en-US" sz="8000" b="1" i="0" strike="noStrike" dirty="0">
                <a:latin typeface="+mn-lt"/>
                <a:cs typeface="Times New Roman" panose="02020603050405020304" pitchFamily="18" charset="0"/>
              </a:rPr>
              <a:t>Hôtellerie-restauration :</a:t>
            </a:r>
          </a:p>
          <a:p>
            <a:pPr lvl="3"/>
            <a:r>
              <a:rPr lang="en-GB" sz="8000" b="0" i="0" strike="noStrike" dirty="0">
                <a:latin typeface="+mn-lt"/>
                <a:cs typeface="Times New Roman" panose="02020603050405020304" pitchFamily="18" charset="0"/>
              </a:rPr>
              <a:t>L’accès dépend du niveau d’éducation – femmes pauvres et migrantes moins représentées.</a:t>
            </a:r>
          </a:p>
          <a:p>
            <a:pPr marL="0" lvl="2" indent="0">
              <a:buNone/>
            </a:pPr>
            <a:endParaRPr lang="en-US" sz="3200" b="1" dirty="0">
              <a:solidFill>
                <a:schemeClr val="bg2"/>
              </a:solidFill>
            </a:endParaRPr>
          </a:p>
          <a:p>
            <a:pPr marL="0" lvl="2" indent="0">
              <a:buNone/>
            </a:pPr>
            <a:r>
              <a:rPr lang="en-GB" sz="2400" b="0" i="0" strike="noStrike" dirty="0">
                <a:latin typeface="Arial" panose="020B0604020202020204" pitchFamily="34" charset="0"/>
                <a:cs typeface="Times New Roman" panose="02020603050405020304" pitchFamily="18" charset="0"/>
              </a:rPr>
              <a:t>.</a:t>
            </a:r>
            <a:endParaRPr lang="en-US" sz="2400" dirty="0">
              <a:latin typeface="Arial" panose="020B0604020202020204" pitchFamily="34" charset="0"/>
              <a:cs typeface="Times New Roman" panose="02020603050405020304" pitchFamily="18" charset="0"/>
            </a:endParaRPr>
          </a:p>
          <a:p>
            <a:pPr marL="0" lvl="2" indent="0">
              <a:buNone/>
            </a:pPr>
            <a:endParaRPr lang="en-US" sz="3200" b="1" dirty="0">
              <a:solidFill>
                <a:schemeClr val="bg2"/>
              </a:solidFill>
            </a:endParaRPr>
          </a:p>
          <a:p>
            <a:pPr marL="0" lvl="2" indent="0">
              <a:buNone/>
            </a:pPr>
            <a:endParaRPr lang="en-US" sz="2400" b="1" dirty="0">
              <a:solidFill>
                <a:schemeClr val="bg2"/>
              </a:solidFill>
            </a:endParaRPr>
          </a:p>
          <a:p>
            <a:pPr lvl="2"/>
            <a:endParaRPr lang="en-US" sz="2400" dirty="0">
              <a:solidFill>
                <a:schemeClr val="bg2"/>
              </a:solidFill>
            </a:endParaRPr>
          </a:p>
          <a:p>
            <a:pPr marL="0" lvl="2" indent="0">
              <a:buNone/>
            </a:pPr>
            <a:endParaRPr lang="en-US" sz="2400" b="1" dirty="0">
              <a:solidFill>
                <a:schemeClr val="bg2"/>
              </a:solidFill>
            </a:endParaRPr>
          </a:p>
          <a:p>
            <a:pPr marL="0" lvl="2" indent="0">
              <a:buNone/>
            </a:pPr>
            <a:endParaRPr lang="en-US" sz="2400" b="1" dirty="0">
              <a:solidFill>
                <a:schemeClr val="bg2"/>
              </a:solidFill>
            </a:endParaRPr>
          </a:p>
        </p:txBody>
      </p:sp>
      <p:sp>
        <p:nvSpPr>
          <p:cNvPr id="7" name="Title 6"/>
          <p:cNvSpPr>
            <a:spLocks noGrp="1"/>
          </p:cNvSpPr>
          <p:nvPr>
            <p:ph type="title"/>
          </p:nvPr>
        </p:nvSpPr>
        <p:spPr>
          <a:xfrm>
            <a:off x="661736" y="331857"/>
            <a:ext cx="8218488" cy="691200"/>
          </a:xfrm>
        </p:spPr>
        <p:txBody>
          <a:bodyPr/>
          <a:lstStyle/>
          <a:p>
            <a:r>
              <a:rPr lang="en-US" b="0" i="0" strike="noStrike" dirty="0"/>
              <a:t>Secteur des services</a:t>
            </a:r>
            <a:endParaRPr lang="en-GB" dirty="0"/>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12</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3799777879"/>
      </p:ext>
    </p:extLst>
  </p:cSld>
  <p:clrMapOvr>
    <a:masterClrMapping/>
  </p:clrMapOvr>
</p:sld>
</file>

<file path=ppt/slides/slide13.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D3689D-D2F0-4361-A6E3-E8669A50D8FB}"/>
              </a:ext>
            </a:extLst>
          </p:cNvPr>
          <p:cNvSpPr>
            <a:spLocks noGrp="1"/>
          </p:cNvSpPr>
          <p:nvPr>
            <p:ph type="body" sz="quarter" idx="13"/>
          </p:nvPr>
        </p:nvSpPr>
        <p:spPr/>
        <p:txBody>
          <a:bodyPr>
            <a:normAutofit/>
          </a:bodyPr>
          <a:lstStyle/>
          <a:p>
            <a:pPr lvl="2"/>
            <a:r>
              <a:rPr lang="en-GB" sz="2400" b="0" i="0" strike="noStrike" dirty="0">
                <a:latin typeface="+mn-lt"/>
                <a:cs typeface="Times New Roman" panose="02020603050405020304" pitchFamily="18" charset="0"/>
              </a:rPr>
              <a:t>La </a:t>
            </a:r>
            <a:r>
              <a:rPr lang="en-GB" sz="2400" b="1" i="0" strike="noStrike" dirty="0">
                <a:latin typeface="+mn-lt"/>
                <a:cs typeface="Times New Roman" panose="02020603050405020304" pitchFamily="18" charset="0"/>
              </a:rPr>
              <a:t>participation des femmes est faible</a:t>
            </a:r>
            <a:r>
              <a:rPr lang="en-GB" sz="2400" b="0" i="0" strike="noStrike" dirty="0">
                <a:latin typeface="+mn-lt"/>
                <a:cs typeface="Times New Roman" panose="02020603050405020304" pitchFamily="18" charset="0"/>
              </a:rPr>
              <a:t>, mais l’industrialisation est un axe clé de croissance</a:t>
            </a:r>
          </a:p>
          <a:p>
            <a:pPr lvl="2"/>
            <a:r>
              <a:rPr lang="en-GB" sz="2400" b="0" i="0" strike="noStrike" dirty="0">
                <a:latin typeface="+mn-lt"/>
                <a:cs typeface="Times New Roman" panose="02020603050405020304" pitchFamily="18" charset="0"/>
              </a:rPr>
              <a:t>Les opportunités varient par région :</a:t>
            </a:r>
          </a:p>
          <a:p>
            <a:pPr lvl="3"/>
            <a:r>
              <a:rPr lang="en-GB" sz="2400" b="0" i="0" strike="noStrike" dirty="0">
                <a:latin typeface="+mn-lt"/>
                <a:ea typeface="+mn-lt"/>
                <a:cs typeface="+mn-lt"/>
              </a:rPr>
              <a:t>Nord et Centre : </a:t>
            </a:r>
            <a:r>
              <a:rPr lang="en-GB" sz="2400" b="0" i="0" strike="noStrike" dirty="0">
                <a:latin typeface="Calibri" panose="020F0502020204030204" pitchFamily="34" charset="0"/>
                <a:ea typeface="Calibri" panose="020F0502020204030204" pitchFamily="34" charset="0"/>
              </a:rPr>
              <a:t>anacarde, mangues, ignames, manioc, miel et beurre de karité à prioriser ;</a:t>
            </a:r>
          </a:p>
          <a:p>
            <a:pPr lvl="3"/>
            <a:r>
              <a:rPr lang="en-GB" sz="2400" b="0" i="0" strike="noStrike" dirty="0">
                <a:latin typeface="+mn-lt"/>
                <a:ea typeface="+mn-lt"/>
                <a:cs typeface="+mn-lt"/>
              </a:rPr>
              <a:t>Ouest et Sud : </a:t>
            </a:r>
            <a:r>
              <a:rPr lang="en-GB" sz="2400" b="0" i="0" strike="noStrike" dirty="0">
                <a:latin typeface="Calibri" panose="020F0502020204030204" pitchFamily="34" charset="0"/>
                <a:ea typeface="Calibri" panose="020F0502020204030204" pitchFamily="34" charset="0"/>
              </a:rPr>
              <a:t>électronique grand public, huile de palme, manioc, bananes, pisciculture et escargots</a:t>
            </a:r>
            <a:endParaRPr lang="en-GB" sz="2400" dirty="0">
              <a:latin typeface="+mn-lt"/>
              <a:cs typeface="Times New Roman" panose="02020603050405020304" pitchFamily="18" charset="0"/>
            </a:endParaRPr>
          </a:p>
          <a:p>
            <a:pPr lvl="2"/>
            <a:r>
              <a:rPr lang="en-GB" sz="2400" b="0" i="0" strike="noStrike" dirty="0">
                <a:latin typeface="+mn-lt"/>
                <a:cs typeface="Times New Roman" panose="02020603050405020304" pitchFamily="18" charset="0"/>
              </a:rPr>
              <a:t>Le </a:t>
            </a:r>
            <a:r>
              <a:rPr lang="en-GB" sz="2400" b="1" i="0" strike="noStrike" dirty="0">
                <a:latin typeface="+mn-lt"/>
                <a:cs typeface="Times New Roman" panose="02020603050405020304" pitchFamily="18" charset="0"/>
              </a:rPr>
              <a:t>marché de l’escargot </a:t>
            </a:r>
            <a:r>
              <a:rPr lang="en-GB" sz="2400" b="0" i="0" strike="noStrike" dirty="0">
                <a:latin typeface="+mn-lt"/>
                <a:cs typeface="Times New Roman" panose="02020603050405020304" pitchFamily="18" charset="0"/>
              </a:rPr>
              <a:t>est porteur : source fiable de protéines, peu d’intrants, à domicile – </a:t>
            </a:r>
            <a:r>
              <a:rPr lang="en-GB" sz="2400" b="1" i="0" strike="noStrike" dirty="0">
                <a:latin typeface="+mn-lt"/>
                <a:cs typeface="Times New Roman" panose="02020603050405020304" pitchFamily="18" charset="0"/>
              </a:rPr>
              <a:t>potentiel d’investissement</a:t>
            </a:r>
            <a:endParaRPr lang="en-GB" b="1" dirty="0">
              <a:latin typeface="+mn-lt"/>
            </a:endParaRPr>
          </a:p>
        </p:txBody>
      </p:sp>
      <p:sp>
        <p:nvSpPr>
          <p:cNvPr id="3" name="Slide Number Placeholder 2">
            <a:extLst>
              <a:ext uri="{FF2B5EF4-FFF2-40B4-BE49-F238E27FC236}">
                <a16:creationId xmlns:a16="http://schemas.microsoft.com/office/drawing/2014/main" id="{556D0213-6A2B-40A2-B3A4-1C4A8C3BF6EA}"/>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13</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sp>
        <p:nvSpPr>
          <p:cNvPr id="4" name="Title 3">
            <a:extLst>
              <a:ext uri="{FF2B5EF4-FFF2-40B4-BE49-F238E27FC236}">
                <a16:creationId xmlns:a16="http://schemas.microsoft.com/office/drawing/2014/main" id="{D79D5BF3-AB7D-4ED9-9D45-2DBF416869DB}"/>
              </a:ext>
            </a:extLst>
          </p:cNvPr>
          <p:cNvSpPr>
            <a:spLocks noGrp="1"/>
          </p:cNvSpPr>
          <p:nvPr>
            <p:ph type="title"/>
          </p:nvPr>
        </p:nvSpPr>
        <p:spPr/>
        <p:txBody>
          <a:bodyPr/>
          <a:lstStyle/>
          <a:p>
            <a:r>
              <a:rPr lang="en-US" b="0" i="0" strike="noStrike" dirty="0"/>
              <a:t>Industrie manufacturière</a:t>
            </a:r>
            <a:endParaRPr lang="en-GB" dirty="0"/>
          </a:p>
        </p:txBody>
      </p:sp>
    </p:spTree>
    <p:extLst>
      <p:ext uri="{BB962C8B-B14F-4D97-AF65-F5344CB8AC3E}">
        <p14:creationId xmlns:p14="http://schemas.microsoft.com/office/powerpoint/2010/main" val="3335714461"/>
      </p:ext>
    </p:extLst>
  </p:cSld>
  <p:clrMapOvr>
    <a:masterClrMapping/>
  </p:clrMapOvr>
</p:sld>
</file>

<file path=ppt/slides/slide14.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67693-4470-4B8C-AF62-F832963BA509}"/>
              </a:ext>
            </a:extLst>
          </p:cNvPr>
          <p:cNvSpPr>
            <a:spLocks noGrp="1"/>
          </p:cNvSpPr>
          <p:nvPr>
            <p:ph type="ctrTitle"/>
          </p:nvPr>
        </p:nvSpPr>
        <p:spPr/>
        <p:txBody>
          <a:bodyPr>
            <a:normAutofit fontScale="90000"/>
          </a:bodyPr>
          <a:lstStyle/>
          <a:p>
            <a:r>
              <a:rPr lang="en-US" b="0" i="0" strike="noStrike" dirty="0"/>
              <a:t>Question 2 : </a:t>
            </a:r>
            <a:br>
              <a:rPr lang="en-GB" dirty="0"/>
            </a:br>
            <a:r>
              <a:rPr lang="en-US" b="0" i="0" strike="noStrike" dirty="0"/>
              <a:t>Croissance et politiques économiques en Côte d’Ivoire : analyses, application et impact sur l’autonomisation économique des femmes </a:t>
            </a:r>
            <a:br>
              <a:rPr lang="en-GB" sz="1800" b="1" kern="0" dirty="0">
                <a:solidFill>
                  <a:srgbClr val="00AB8E"/>
                </a:solidFill>
                <a:effectLst/>
                <a:latin typeface="Calibri" panose="020F0502020204030204" pitchFamily="34" charset="0"/>
              </a:rPr>
            </a:br>
            <a:endParaRPr lang="en-GB" dirty="0"/>
          </a:p>
        </p:txBody>
      </p:sp>
    </p:spTree>
    <p:extLst>
      <p:ext uri="{BB962C8B-B14F-4D97-AF65-F5344CB8AC3E}">
        <p14:creationId xmlns:p14="http://schemas.microsoft.com/office/powerpoint/2010/main" val="3954722840"/>
      </p:ext>
    </p:extLst>
  </p:cSld>
  <p:clrMapOvr>
    <a:masterClrMapping/>
  </p:clrMapOvr>
</p:sld>
</file>

<file path=ppt/slides/slide15.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3"/>
          </p:nvPr>
        </p:nvSpPr>
        <p:spPr>
          <a:xfrm>
            <a:off x="457200" y="1428457"/>
            <a:ext cx="8208963" cy="4057650"/>
          </a:xfrm>
        </p:spPr>
        <p:txBody>
          <a:bodyPr>
            <a:normAutofit fontScale="77500" lnSpcReduction="20000"/>
          </a:bodyPr>
          <a:lstStyle/>
          <a:p>
            <a:pPr lvl="2"/>
            <a:r>
              <a:rPr lang="en-US" sz="2800" b="0" i="0" strike="noStrike" dirty="0">
                <a:latin typeface="+mn-lt"/>
                <a:cs typeface="Times New Roman" panose="02020603050405020304" pitchFamily="18" charset="0"/>
              </a:rPr>
              <a:t>Avant la COVID-19, la Côte d’Ivoire avait </a:t>
            </a:r>
            <a:r>
              <a:rPr lang="en-US" sz="2800" b="1" i="0" strike="noStrike" dirty="0">
                <a:latin typeface="+mn-lt"/>
                <a:cs typeface="Times New Roman" panose="02020603050405020304" pitchFamily="18" charset="0"/>
              </a:rPr>
              <a:t>une des croissances les plus solides d’Afrique et du monde </a:t>
            </a:r>
            <a:r>
              <a:rPr lang="en-US" sz="2800" b="0" i="0" strike="noStrike" dirty="0">
                <a:latin typeface="+mn-lt"/>
                <a:cs typeface="Times New Roman" panose="02020603050405020304" pitchFamily="18" charset="0"/>
              </a:rPr>
              <a:t>– 8% par an depuis 2012 (prévisions désormais de 1.8% avec la pandémie)</a:t>
            </a:r>
          </a:p>
          <a:p>
            <a:pPr lvl="2"/>
            <a:endParaRPr lang="en-US" sz="2800" dirty="0">
              <a:latin typeface="+mn-lt"/>
              <a:cs typeface="Times New Roman" panose="02020603050405020304" pitchFamily="18" charset="0"/>
            </a:endParaRPr>
          </a:p>
          <a:p>
            <a:pPr lvl="2"/>
            <a:r>
              <a:rPr lang="en-US" sz="2800" b="0" i="0" strike="noStrike" dirty="0">
                <a:latin typeface="+mn-lt"/>
                <a:cs typeface="Times New Roman" panose="02020603050405020304" pitchFamily="18" charset="0"/>
              </a:rPr>
              <a:t>Le Plan national de développement 2016-2020 souligne les </a:t>
            </a:r>
            <a:r>
              <a:rPr lang="en-US" sz="2800" b="1" i="0" strike="noStrike" dirty="0">
                <a:latin typeface="+mn-lt"/>
                <a:cs typeface="Times New Roman" panose="02020603050405020304" pitchFamily="18" charset="0"/>
              </a:rPr>
              <a:t>priorités de réformes structurelles</a:t>
            </a:r>
            <a:r>
              <a:rPr lang="en-US" sz="2800" b="0" i="0" strike="noStrike" dirty="0">
                <a:latin typeface="+mn-lt"/>
                <a:cs typeface="Times New Roman" panose="02020603050405020304" pitchFamily="18" charset="0"/>
              </a:rPr>
              <a:t> :</a:t>
            </a:r>
          </a:p>
          <a:p>
            <a:pPr lvl="3"/>
            <a:r>
              <a:rPr lang="en-US" sz="2800" b="0" i="0" strike="noStrike" dirty="0">
                <a:latin typeface="+mn-lt"/>
                <a:cs typeface="Times New Roman" panose="02020603050405020304" pitchFamily="18" charset="0"/>
              </a:rPr>
              <a:t>Création d’un environnement des affaires de classe mondiale, dont réforme institutionnelle ;</a:t>
            </a:r>
          </a:p>
          <a:p>
            <a:pPr lvl="3"/>
            <a:r>
              <a:rPr lang="en-US" sz="2800" b="0" i="0" strike="noStrike" dirty="0">
                <a:latin typeface="+mn-lt"/>
                <a:cs typeface="Times New Roman" panose="02020603050405020304" pitchFamily="18" charset="0"/>
              </a:rPr>
              <a:t>Participation accrue des acteurs internationaux à l’économie ;</a:t>
            </a:r>
          </a:p>
          <a:p>
            <a:pPr lvl="3"/>
            <a:r>
              <a:rPr lang="en-US" sz="2800" b="0" i="0" strike="noStrike" dirty="0">
                <a:latin typeface="+mn-lt"/>
                <a:cs typeface="Times New Roman" panose="02020603050405020304" pitchFamily="18" charset="0"/>
              </a:rPr>
              <a:t>Formalisation de l’économie informelle ;</a:t>
            </a:r>
          </a:p>
          <a:p>
            <a:pPr lvl="3"/>
            <a:r>
              <a:rPr lang="en-US" sz="2800" b="0" i="0" strike="noStrike" dirty="0">
                <a:latin typeface="+mn-lt"/>
                <a:cs typeface="Times New Roman" panose="02020603050405020304" pitchFamily="18" charset="0"/>
              </a:rPr>
              <a:t>Modernisation des micro et PME, pour booster l’emploi des jeunes.</a:t>
            </a:r>
          </a:p>
          <a:p>
            <a:pPr lvl="2"/>
            <a:endParaRPr lang="en-US" sz="2800" dirty="0">
              <a:latin typeface="+mn-lt"/>
              <a:cs typeface="Times New Roman" panose="02020603050405020304" pitchFamily="18" charset="0"/>
            </a:endParaRPr>
          </a:p>
          <a:p>
            <a:pPr lvl="3"/>
            <a:endParaRPr lang="en-US" sz="2800" dirty="0">
              <a:latin typeface="+mn-lt"/>
              <a:cs typeface="Times New Roman" panose="02020603050405020304" pitchFamily="18" charset="0"/>
            </a:endParaRPr>
          </a:p>
          <a:p>
            <a:pPr marL="0" lvl="2" indent="0">
              <a:buNone/>
            </a:pPr>
            <a:endParaRPr lang="en-US" sz="2800" dirty="0">
              <a:latin typeface="+mn-lt"/>
              <a:cs typeface="Times New Roman" panose="02020603050405020304" pitchFamily="18" charset="0"/>
            </a:endParaRPr>
          </a:p>
          <a:p>
            <a:pPr lvl="2"/>
            <a:endParaRPr lang="en-US" sz="2400" dirty="0">
              <a:solidFill>
                <a:schemeClr val="bg2"/>
              </a:solidFill>
            </a:endParaRPr>
          </a:p>
          <a:p>
            <a:pPr marL="0" lvl="2" indent="0">
              <a:buNone/>
            </a:pPr>
            <a:endParaRPr lang="en-US" sz="2400" b="1" dirty="0">
              <a:solidFill>
                <a:schemeClr val="bg2"/>
              </a:solidFill>
            </a:endParaRPr>
          </a:p>
          <a:p>
            <a:pPr marL="0" lvl="2" indent="0">
              <a:buNone/>
            </a:pPr>
            <a:endParaRPr lang="en-US" sz="2400" b="1" dirty="0">
              <a:solidFill>
                <a:schemeClr val="bg2"/>
              </a:solidFill>
            </a:endParaRPr>
          </a:p>
        </p:txBody>
      </p:sp>
      <p:sp>
        <p:nvSpPr>
          <p:cNvPr id="7" name="Title 6"/>
          <p:cNvSpPr>
            <a:spLocks noGrp="1"/>
          </p:cNvSpPr>
          <p:nvPr>
            <p:ph type="title"/>
          </p:nvPr>
        </p:nvSpPr>
        <p:spPr>
          <a:xfrm>
            <a:off x="661736" y="331857"/>
            <a:ext cx="8218488" cy="691200"/>
          </a:xfrm>
        </p:spPr>
        <p:txBody>
          <a:bodyPr/>
          <a:lstStyle/>
          <a:p>
            <a:r>
              <a:rPr lang="en-US" b="0" i="0" strike="noStrike" dirty="0"/>
              <a:t>Croissance et plans de développement</a:t>
            </a:r>
            <a:endParaRPr lang="en-GB" dirty="0"/>
          </a:p>
        </p:txBody>
      </p:sp>
      <p:sp>
        <p:nvSpPr>
          <p:cNvPr id="8" name="Slide Number Placeholder 7">
            <a:extLst>
              <a:ext uri="{FF2B5EF4-FFF2-40B4-BE49-F238E27FC236}">
                <a16:creationId xmlns:a16="http://schemas.microsoft.com/office/drawing/2014/main" id="{B0F9C19A-BA45-4346-8589-0BC5FA2B0C9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15</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pic>
        <p:nvPicPr>
          <p:cNvPr id="6" name="Picture 5">
            <a:extLst>
              <a:ext uri="{FF2B5EF4-FFF2-40B4-BE49-F238E27FC236}">
                <a16:creationId xmlns:a16="http://schemas.microsoft.com/office/drawing/2014/main" id="{184C4C48-9FFA-41CE-A5AB-0C450E330863}"/>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1943679815"/>
      </p:ext>
    </p:extLst>
  </p:cSld>
  <p:clrMapOvr>
    <a:masterClrMapping/>
  </p:clrMapOvr>
</p:sld>
</file>

<file path=ppt/slides/slide16.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081542-C53B-4881-B8EC-E60DB4C172C2}"/>
              </a:ext>
            </a:extLst>
          </p:cNvPr>
          <p:cNvSpPr>
            <a:spLocks noGrp="1"/>
          </p:cNvSpPr>
          <p:nvPr>
            <p:ph type="body" sz="quarter" idx="13"/>
          </p:nvPr>
        </p:nvSpPr>
        <p:spPr/>
        <p:txBody>
          <a:bodyPr>
            <a:normAutofit fontScale="92500" lnSpcReduction="10000"/>
          </a:bodyPr>
          <a:lstStyle/>
          <a:p>
            <a:pPr lvl="2"/>
            <a:r>
              <a:rPr lang="en-US" sz="2800" b="0" i="0" strike="noStrike" dirty="0">
                <a:latin typeface="+mn-lt"/>
                <a:cs typeface="Times New Roman" panose="02020603050405020304" pitchFamily="18" charset="0"/>
              </a:rPr>
              <a:t>Les gains </a:t>
            </a:r>
            <a:r>
              <a:rPr lang="en-US" sz="2800" b="1" i="0" strike="noStrike" dirty="0">
                <a:latin typeface="+mn-lt"/>
                <a:cs typeface="Times New Roman" panose="02020603050405020304" pitchFamily="18" charset="0"/>
              </a:rPr>
              <a:t>ne se sont pas traduits</a:t>
            </a:r>
            <a:r>
              <a:rPr lang="en-US" sz="2800" b="0" i="0" strike="noStrike" dirty="0">
                <a:latin typeface="+mn-lt"/>
                <a:cs typeface="Times New Roman" panose="02020603050405020304" pitchFamily="18" charset="0"/>
              </a:rPr>
              <a:t> en autonomisation économique des femmes :</a:t>
            </a:r>
          </a:p>
          <a:p>
            <a:pPr lvl="3"/>
            <a:r>
              <a:rPr lang="en-US" sz="2600" b="0" i="0" strike="noStrike" dirty="0">
                <a:latin typeface="+mn-lt"/>
                <a:cs typeface="Times New Roman" panose="02020603050405020304" pitchFamily="18" charset="0"/>
              </a:rPr>
              <a:t>Score de 0.545 à l’indice d’écart mondial de genre, participation économique – sous la moyenne subsaharienne (0.666)</a:t>
            </a:r>
          </a:p>
          <a:p>
            <a:pPr lvl="3"/>
            <a:r>
              <a:rPr lang="en-US" sz="2600" b="0" i="0" strike="noStrike" dirty="0">
                <a:latin typeface="+mn-lt"/>
                <a:cs typeface="Times New Roman" panose="02020603050405020304" pitchFamily="18" charset="0"/>
              </a:rPr>
              <a:t>Seuls 54.5% de l’écart comblés – contre 84.7% au Bénin et 68.0% en moyenne subsaharienne</a:t>
            </a:r>
          </a:p>
          <a:p>
            <a:pPr lvl="3"/>
            <a:r>
              <a:rPr lang="en-US" sz="2600" b="0" i="0" strike="noStrike" dirty="0">
                <a:latin typeface="+mn-lt"/>
                <a:cs typeface="Times New Roman" panose="02020603050405020304" pitchFamily="18" charset="0"/>
              </a:rPr>
              <a:t>Activité de 49.3% pour les femmes contre 66.9% pour les hommes, et chômage plus élevé (9.4%) que chez les hommes (4.5%)</a:t>
            </a:r>
            <a:r>
              <a:rPr lang="en-US" sz="2600" dirty="0">
                <a:latin typeface="+mn-lt"/>
                <a:cs typeface="Times New Roman" panose="02020603050405020304" pitchFamily="18" charset="0"/>
              </a:rPr>
              <a:t/>
            </a:r>
          </a:p>
          <a:p>
            <a:endParaRPr lang="en-GB" dirty="0"/>
          </a:p>
        </p:txBody>
      </p:sp>
      <p:sp>
        <p:nvSpPr>
          <p:cNvPr id="3" name="Slide Number Placeholder 2">
            <a:extLst>
              <a:ext uri="{FF2B5EF4-FFF2-40B4-BE49-F238E27FC236}">
                <a16:creationId xmlns:a16="http://schemas.microsoft.com/office/drawing/2014/main" id="{7651E593-2085-4E7F-9C66-261B9C878AE7}"/>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16</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sp>
        <p:nvSpPr>
          <p:cNvPr id="4" name="Title 3">
            <a:extLst>
              <a:ext uri="{FF2B5EF4-FFF2-40B4-BE49-F238E27FC236}">
                <a16:creationId xmlns:a16="http://schemas.microsoft.com/office/drawing/2014/main" id="{2BF0A975-496B-44E0-B042-E3DA18D67538}"/>
              </a:ext>
            </a:extLst>
          </p:cNvPr>
          <p:cNvSpPr>
            <a:spLocks noGrp="1"/>
          </p:cNvSpPr>
          <p:nvPr>
            <p:ph type="title"/>
          </p:nvPr>
        </p:nvSpPr>
        <p:spPr/>
        <p:txBody>
          <a:bodyPr/>
          <a:lstStyle/>
          <a:p>
            <a:r>
              <a:rPr lang="en-US" b="0" i="0" strike="noStrike" dirty="0"/>
              <a:t>Des gains de croissance inégaux</a:t>
            </a:r>
            <a:endParaRPr lang="en-GB" dirty="0"/>
          </a:p>
        </p:txBody>
      </p:sp>
    </p:spTree>
    <p:extLst>
      <p:ext uri="{BB962C8B-B14F-4D97-AF65-F5344CB8AC3E}">
        <p14:creationId xmlns:p14="http://schemas.microsoft.com/office/powerpoint/2010/main" val="4187258534"/>
      </p:ext>
    </p:extLst>
  </p:cSld>
  <p:clrMapOvr>
    <a:masterClrMapping/>
  </p:clrMapOvr>
</p:sld>
</file>

<file path=ppt/slides/slide17.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2BB194A-2501-4AC0-AA11-952C0BE3AF6D}"/>
              </a:ext>
            </a:extLst>
          </p:cNvPr>
          <p:cNvSpPr>
            <a:spLocks noGrp="1"/>
          </p:cNvSpPr>
          <p:nvPr>
            <p:ph type="body" sz="quarter" idx="13"/>
          </p:nvPr>
        </p:nvSpPr>
        <p:spPr>
          <a:xfrm>
            <a:off x="457200" y="1414130"/>
            <a:ext cx="8208963" cy="4245520"/>
          </a:xfrm>
        </p:spPr>
        <p:txBody>
          <a:bodyPr>
            <a:normAutofit fontScale="70000" lnSpcReduction="20000"/>
          </a:bodyPr>
          <a:lstStyle/>
          <a:p>
            <a:pPr marL="342900" indent="-342900">
              <a:buFont typeface="Arial" panose="020B0604020202020204" pitchFamily="34" charset="0"/>
              <a:buChar char="•"/>
            </a:pPr>
            <a:r>
              <a:rPr lang="en-GB" sz="2900" b="0" i="0" strike="noStrike" dirty="0">
                <a:solidFill>
                  <a:schemeClr val="tx1"/>
                </a:solidFill>
                <a:latin typeface="+mn-lt"/>
                <a:cs typeface="Times New Roman" panose="02020603050405020304" pitchFamily="18" charset="0"/>
              </a:rPr>
              <a:t>Le Plan national de développement 2016-2020 met en avant autonomisation, autonomie et décision des femmes :</a:t>
            </a:r>
            <a:r>
              <a:rPr lang="en-GB" sz="2900" dirty="0">
                <a:solidFill>
                  <a:schemeClr val="tx1"/>
                </a:solidFill>
                <a:latin typeface="+mn-lt"/>
                <a:cs typeface="Times New Roman" panose="02020603050405020304" pitchFamily="18" charset="0"/>
              </a:rPr>
              <a:t/>
            </a:r>
            <a:r>
              <a:rPr lang="en-GB" sz="2900" b="0" dirty="0">
                <a:solidFill>
                  <a:schemeClr val="tx1"/>
                </a:solidFill>
                <a:latin typeface="+mn-lt"/>
                <a:cs typeface="Times New Roman" panose="02020603050405020304" pitchFamily="18" charset="0"/>
              </a:rPr>
              <a:t/>
            </a:r>
          </a:p>
          <a:p>
            <a:pPr marL="700088" lvl="3" indent="-342900"/>
            <a:r>
              <a:rPr lang="en-GB" sz="2600" b="0" i="0" strike="noStrike" dirty="0">
                <a:solidFill>
                  <a:schemeClr val="tx1"/>
                </a:solidFill>
                <a:latin typeface="+mn-lt"/>
                <a:cs typeface="Times New Roman" panose="02020603050405020304" pitchFamily="18" charset="0"/>
              </a:rPr>
              <a:t>Appui à l’adoption de la loi sur le mariage de 2019 donnant des droits de propriété égaux ;</a:t>
            </a:r>
          </a:p>
          <a:p>
            <a:pPr marL="700088" lvl="3" indent="-342900"/>
            <a:r>
              <a:rPr lang="en-GB" sz="2600" b="0" i="0" strike="noStrike" dirty="0">
                <a:latin typeface="+mn-lt"/>
                <a:cs typeface="Times New Roman" panose="02020603050405020304" pitchFamily="18" charset="0"/>
              </a:rPr>
              <a:t>Mise en place du fonds FAFCI pour toute Ivoirienne ayant un projet à développer ;</a:t>
            </a:r>
          </a:p>
          <a:p>
            <a:pPr marL="700088" lvl="3" indent="-342900"/>
            <a:r>
              <a:rPr lang="en-GB" sz="2600" b="0" i="0" strike="noStrike" dirty="0">
                <a:latin typeface="+mn-lt"/>
                <a:cs typeface="Times New Roman" panose="02020603050405020304" pitchFamily="18" charset="0"/>
              </a:rPr>
              <a:t>Exige 30% de femmes aux postes de décision des partis – non encore appliqué</a:t>
            </a:r>
          </a:p>
          <a:p>
            <a:pPr marL="700088" lvl="3" indent="-342900"/>
            <a:endParaRPr lang="en-GB" b="0" dirty="0">
              <a:solidFill>
                <a:schemeClr val="tx1"/>
              </a:solidFill>
              <a:latin typeface="+mn-lt"/>
              <a:cs typeface="Times New Roman" panose="02020603050405020304" pitchFamily="18" charset="0"/>
            </a:endParaRPr>
          </a:p>
          <a:p>
            <a:pPr marL="342900" indent="-342900">
              <a:buFont typeface="Arial" panose="020B0604020202020204" pitchFamily="34" charset="0"/>
              <a:buChar char="•"/>
            </a:pPr>
            <a:r>
              <a:rPr lang="en-GB" sz="2900" b="0" i="0" strike="noStrike" dirty="0">
                <a:solidFill>
                  <a:schemeClr val="tx1"/>
                </a:solidFill>
                <a:cs typeface="Times New Roman" panose="02020603050405020304" pitchFamily="18" charset="0"/>
              </a:rPr>
              <a:t>Appui public pour l’accès aux pesticides – mais seulement pour les groupements de femmes, pas les individuelles – sauf propriétaires (1% des femmes, souvent veuves)</a:t>
            </a:r>
            <a:r>
              <a:rPr lang="en-GB" sz="2900" dirty="0">
                <a:solidFill>
                  <a:schemeClr val="tx1"/>
                </a:solidFill>
                <a:cs typeface="Times New Roman" panose="02020603050405020304" pitchFamily="18" charset="0"/>
              </a:rPr>
              <a:t/>
            </a:r>
            <a:r>
              <a:rPr lang="en-GB" sz="2900" b="0" dirty="0">
                <a:solidFill>
                  <a:schemeClr val="tx1"/>
                </a:solidFill>
                <a:cs typeface="Times New Roman" panose="02020603050405020304" pitchFamily="18" charset="0"/>
              </a:rPr>
              <a:t/>
            </a:r>
            <a:endParaRPr lang="en-GB" sz="2900" dirty="0">
              <a:solidFill>
                <a:schemeClr val="tx1"/>
              </a:solidFill>
              <a:cs typeface="Times New Roman" panose="02020603050405020304" pitchFamily="18" charset="0"/>
            </a:endParaRPr>
          </a:p>
          <a:p>
            <a:endParaRPr lang="en-GB" sz="2900" b="0" dirty="0">
              <a:solidFill>
                <a:schemeClr val="tx1"/>
              </a:solidFill>
              <a:latin typeface="+mn-lt"/>
              <a:cs typeface="Times New Roman" panose="02020603050405020304" pitchFamily="18" charset="0"/>
            </a:endParaRPr>
          </a:p>
          <a:p>
            <a:pPr marL="342900" indent="-342900">
              <a:buFont typeface="Arial" panose="020B0604020202020204" pitchFamily="34" charset="0"/>
              <a:buChar char="•"/>
            </a:pPr>
            <a:r>
              <a:rPr lang="en-GB" sz="2900" b="0" i="0" strike="noStrike" dirty="0">
                <a:solidFill>
                  <a:schemeClr val="tx1"/>
                </a:solidFill>
                <a:latin typeface="+mn-lt"/>
                <a:cs typeface="Times New Roman" panose="02020603050405020304" pitchFamily="18" charset="0"/>
              </a:rPr>
              <a:t>Réponse jugée insuffisante au Programme de Beijing +25 – genre peu intégré à la planification et aux budgets, accès au financement limité</a:t>
            </a:r>
            <a:r>
              <a:rPr lang="en-GB" sz="2900" dirty="0">
                <a:solidFill>
                  <a:schemeClr val="tx1"/>
                </a:solidFill>
                <a:latin typeface="+mn-lt"/>
                <a:cs typeface="Times New Roman" panose="02020603050405020304" pitchFamily="18" charset="0"/>
              </a:rPr>
              <a:t/>
            </a:r>
            <a:r>
              <a:rPr lang="en-GB" sz="2900" b="0" dirty="0">
                <a:solidFill>
                  <a:schemeClr val="tx1"/>
                </a:solidFill>
                <a:latin typeface="+mn-lt"/>
                <a:cs typeface="Times New Roman" panose="02020603050405020304" pitchFamily="18" charset="0"/>
              </a:rPr>
              <a:t/>
            </a:r>
            <a:r>
              <a:rPr lang="en-GB" sz="2900" dirty="0">
                <a:solidFill>
                  <a:schemeClr val="tx1"/>
                </a:solidFill>
                <a:latin typeface="+mn-lt"/>
                <a:cs typeface="Times New Roman" panose="02020603050405020304" pitchFamily="18" charset="0"/>
              </a:rPr>
              <a:t/>
            </a:r>
            <a:endParaRPr lang="en-GB" dirty="0"/>
          </a:p>
        </p:txBody>
      </p:sp>
      <p:sp>
        <p:nvSpPr>
          <p:cNvPr id="3" name="Slide Number Placeholder 2">
            <a:extLst>
              <a:ext uri="{FF2B5EF4-FFF2-40B4-BE49-F238E27FC236}">
                <a16:creationId xmlns:a16="http://schemas.microsoft.com/office/drawing/2014/main" id="{4C63002E-33F1-48AC-9CA8-F93AE7F50024}"/>
              </a:ext>
            </a:extLst>
          </p:cNvPr>
          <p:cNvSpPr>
            <a:spLocks noGrp="1"/>
          </p:cNvSpPr>
          <p:nvPr>
            <p:ph type="sldNum" sz="quarter" idx="4"/>
          </p:nvPr>
        </p:nvSpPr>
        <p:spPr/>
        <p:txBody>
          <a:bodyPr/>
          <a:lstStyle/>
          <a:p>
            <a:endParaRPr lang="en-US"/>
          </a:p>
          <a:p>
            <a:fld id="{4FD9013D-92AD-C643-96A8-EBFE9D29F7C2}" type="slidenum">
              <a:rPr lang="en-US" b="1" smtClean="0">
                <a:solidFill>
                  <a:schemeClr val="tx2"/>
                </a:solidFill>
              </a:rPr>
              <a:pPr/>
              <a:t>17</a:t>
            </a:fld>
            <a:r>
              <a:rPr lang="en-US">
                <a:solidFill>
                  <a:schemeClr val="tx2"/>
                </a:solidFill>
              </a:rPr>
              <a:t> </a:t>
            </a:r>
            <a:r>
              <a:rPr lang="en-GB">
                <a:solidFill>
                  <a:schemeClr val="bg2"/>
                </a:solidFill>
              </a:rPr>
              <a:t>|</a:t>
            </a:r>
            <a:r>
              <a:rPr lang="en-GB">
                <a:solidFill>
                  <a:schemeClr val="tx2"/>
                </a:solidFill>
              </a:rPr>
              <a:t> Document Title</a:t>
            </a:r>
            <a:endParaRPr lang="en-GB" dirty="0">
              <a:solidFill>
                <a:schemeClr val="tx2"/>
              </a:solidFill>
            </a:endParaRPr>
          </a:p>
        </p:txBody>
      </p:sp>
      <p:sp>
        <p:nvSpPr>
          <p:cNvPr id="4" name="Title 3">
            <a:extLst>
              <a:ext uri="{FF2B5EF4-FFF2-40B4-BE49-F238E27FC236}">
                <a16:creationId xmlns:a16="http://schemas.microsoft.com/office/drawing/2014/main" id="{3EE6D5FA-1659-46B8-A3C7-3AD79DE2C1FF}"/>
              </a:ext>
            </a:extLst>
          </p:cNvPr>
          <p:cNvSpPr>
            <a:spLocks noGrp="1"/>
          </p:cNvSpPr>
          <p:nvPr>
            <p:ph type="title"/>
          </p:nvPr>
        </p:nvSpPr>
        <p:spPr/>
        <p:txBody>
          <a:bodyPr/>
          <a:lstStyle/>
          <a:p>
            <a:r>
              <a:rPr lang="en-US" b="0" i="0" strike="noStrike" dirty="0"/>
              <a:t>Attention limitée à l’autonomisation économique des femmes</a:t>
            </a:r>
            <a:endParaRPr lang="en-GB" dirty="0"/>
          </a:p>
        </p:txBody>
      </p:sp>
    </p:spTree>
    <p:extLst>
      <p:ext uri="{BB962C8B-B14F-4D97-AF65-F5344CB8AC3E}">
        <p14:creationId xmlns:p14="http://schemas.microsoft.com/office/powerpoint/2010/main" val="1277518278"/>
      </p:ext>
    </p:extLst>
  </p:cSld>
  <p:clrMapOvr>
    <a:masterClrMapping/>
  </p:clrMapOvr>
</p:sld>
</file>

<file path=ppt/slides/slide18.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67693-4470-4B8C-AF62-F832963BA509}"/>
              </a:ext>
            </a:extLst>
          </p:cNvPr>
          <p:cNvSpPr>
            <a:spLocks noGrp="1"/>
          </p:cNvSpPr>
          <p:nvPr>
            <p:ph type="ctrTitle"/>
          </p:nvPr>
        </p:nvSpPr>
        <p:spPr/>
        <p:txBody>
          <a:bodyPr>
            <a:normAutofit fontScale="90000"/>
          </a:bodyPr>
          <a:lstStyle/>
          <a:p>
            <a:r>
              <a:rPr lang="en-US" b="0" i="0" strike="noStrike" dirty="0"/>
              <a:t>Question 3 : </a:t>
            </a:r>
            <a:br>
              <a:rPr lang="en-GB" dirty="0"/>
            </a:br>
            <a:r>
              <a:rPr lang="en-US" b="0" i="0" strike="noStrike" dirty="0"/>
              <a:t>Points d’entrée pour renforcer l’autonomisation économique des femmes en Côte d’Ivoire </a:t>
            </a:r>
            <a:br>
              <a:rPr lang="en-GB" sz="1800" b="1" kern="0" dirty="0">
                <a:solidFill>
                  <a:srgbClr val="00AB8E"/>
                </a:solidFill>
                <a:effectLst/>
                <a:latin typeface="Calibri" panose="020F0502020204030204" pitchFamily="34" charset="0"/>
              </a:rPr>
            </a:br>
            <a:endParaRPr lang="en-GB" dirty="0"/>
          </a:p>
        </p:txBody>
      </p:sp>
    </p:spTree>
    <p:extLst>
      <p:ext uri="{BB962C8B-B14F-4D97-AF65-F5344CB8AC3E}">
        <p14:creationId xmlns:p14="http://schemas.microsoft.com/office/powerpoint/2010/main" val="2862921716"/>
      </p:ext>
    </p:extLst>
  </p:cSld>
  <p:clrMapOvr>
    <a:masterClrMapping/>
  </p:clrMapOvr>
</p:sld>
</file>

<file path=ppt/slides/slide19.xml><?xml version="1.0" encoding="utf-8"?>
<p:sld xmlns:p14="http://schemas.microsoft.com/office/powerpoint/2010/main"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54000"/>
            <a:ext cx="7243200" cy="691200"/>
          </a:xfrm>
        </p:spPr>
        <p:txBody>
          <a:bodyPr/>
          <a:lstStyle/>
          <a:p>
            <a:r>
              <a:rPr lang="en-US" b="0" i="0" strike="noStrike" dirty="0"/>
              <a:t>Recommandations clés</a:t>
            </a:r>
          </a:p>
        </p:txBody>
      </p:sp>
      <p:graphicFrame>
        <p:nvGraphicFramePr>
          <p:cNvPr id="4" name="Table 3"/>
          <p:cNvGraphicFramePr>
            <a:graphicFrameLocks noGrp="1"/>
          </p:cNvGraphicFramePr>
          <p:nvPr>
            <p:extLst>
              <p:ext uri="{D42A27DB-BD31-4B8C-83A1-F6EECF244321}">
                <p14:modId xmlns:p14="http://schemas.microsoft.com/office/powerpoint/2010/main" val="2319549489"/>
              </p:ext>
            </p:extLst>
          </p:nvPr>
        </p:nvGraphicFramePr>
        <p:xfrm>
          <a:off x="468312" y="1161754"/>
          <a:ext cx="8218488" cy="4974516"/>
        </p:xfrm>
        <a:graphic>
          <a:graphicData uri="http://schemas.openxmlformats.org/drawingml/2006/table">
            <a:tbl>
              <a:tblPr firstRow="1" bandRow="1">
                <a:tableStyleId>{2D5ABB26-0587-4C30-8999-92F81FD0307C}</a:tableStyleId>
              </a:tblPr>
              <a:tblGrid>
                <a:gridCol w="3225383">
                  <a:extLst>
                    <a:ext uri="{9D8B030D-6E8A-4147-A177-3AD203B41FA5}">
                      <a16:colId xmlns:a16="http://schemas.microsoft.com/office/drawing/2014/main" val="20000"/>
                    </a:ext>
                  </a:extLst>
                </a:gridCol>
                <a:gridCol w="4993105">
                  <a:extLst>
                    <a:ext uri="{9D8B030D-6E8A-4147-A177-3AD203B41FA5}">
                      <a16:colId xmlns:a16="http://schemas.microsoft.com/office/drawing/2014/main" val="20001"/>
                    </a:ext>
                  </a:extLst>
                </a:gridCol>
              </a:tblGrid>
              <a:tr h="429380">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200" b="1" i="0" strike="noStrike" dirty="0">
                          <a:solidFill>
                            <a:schemeClr val="bg1"/>
                          </a:solidFill>
                        </a:rPr>
                        <a:t>Domaine</a:t>
                      </a:r>
                      <a:endParaRPr lang="en-US" sz="2200" b="1" dirty="0">
                        <a:solidFill>
                          <a:schemeClr val="bg1"/>
                        </a:solidFill>
                        <a:ea typeface="ＭＳ Ｐゴシック" charset="0"/>
                        <a:cs typeface="Arial" charset="0"/>
                      </a:endParaRP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r>
                        <a:rPr lang="en-US" sz="2200" b="1" i="0" strike="noStrike" dirty="0">
                          <a:solidFill>
                            <a:schemeClr val="bg1"/>
                          </a:solidFill>
                        </a:rPr>
                        <a:t>Exemples</a:t>
                      </a: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3019560">
                <a:tc>
                  <a:txBody>
                    <a:bodyPr/>
                    <a:lstStyle/>
                    <a:p>
                      <a:pPr marL="0" marR="0" indent="0" algn="l" defTabSz="457200" rtl="0" eaLnBrk="1" fontAlgn="auto" latinLnBrk="0" hangingPunct="1">
                        <a:lnSpc>
                          <a:spcPct val="100000"/>
                        </a:lnSpc>
                        <a:spcBef>
                          <a:spcPts val="600"/>
                        </a:spcBef>
                        <a:spcAft>
                          <a:spcPts val="600"/>
                        </a:spcAft>
                        <a:buClrTx/>
                        <a:buSzTx/>
                        <a:buFontTx/>
                        <a:buNone/>
                        <a:tabLst/>
                        <a:defRPr/>
                      </a:pPr>
                      <a:r>
                        <a:rPr lang="en-US" sz="2000" b="1" i="0" strike="noStrike" kern="1200" dirty="0">
                          <a:solidFill>
                            <a:schemeClr val="bg2"/>
                          </a:solidFill>
                          <a:latin typeface="+mn-lt"/>
                          <a:ea typeface="+mn-ea"/>
                          <a:cs typeface="+mn-cs"/>
                        </a:rPr>
                        <a:t>Emploi</a:t>
                      </a:r>
                    </a:p>
                    <a:p>
                      <a:pPr marL="285750" marR="0" indent="-285750"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dirty="0"/>
                        <a:t>Lutter contre la ségrégation professionnelle dans l’agriculture</a:t>
                      </a:r>
                    </a:p>
                    <a:p>
                      <a:pPr marL="285750" marR="0" indent="-285750"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dirty="0"/>
                        <a:t>Soutenir l’entrepreneuriat féminin</a:t>
                      </a:r>
                    </a:p>
                    <a:p>
                      <a:pPr marL="285750" marR="0" indent="-285750"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dirty="0"/>
                        <a:t>Soutenir l’industrialisation tout en promouvant l’autonomisation des femmes</a:t>
                      </a:r>
                      <a:r>
                        <a:rPr lang="en-US" sz="1600" b="1" dirty="0" err="1"/>
                        <a:t/>
                      </a:r>
                      <a:r>
                        <a:rPr lang="en-US" sz="1600" b="1" dirty="0"/>
                        <a:t/>
                      </a: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3F2"/>
                    </a:solidFill>
                  </a:tcPr>
                </a:tc>
                <a:tc>
                  <a:txBody>
                    <a:bodyPr/>
                    <a:lstStyle/>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lang="en-GB" sz="1600" kern="1200" dirty="0">
                        <a:solidFill>
                          <a:schemeClr val="tx1"/>
                        </a:solidFill>
                        <a:latin typeface="+mn-lt"/>
                        <a:ea typeface="+mn-ea"/>
                        <a:cs typeface="+mn-cs"/>
                      </a:endParaRP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600" b="0" i="0" strike="noStrike" kern="1200" dirty="0">
                          <a:solidFill>
                            <a:schemeClr val="tx1"/>
                          </a:solidFill>
                          <a:latin typeface="+mn-lt"/>
                          <a:ea typeface="+mn-ea"/>
                          <a:cs typeface="+mn-cs"/>
                        </a:rPr>
                        <a:t>Politiques d’accès des femmes aux cultures de rente – ex. accès aux marchés</a:t>
                      </a:r>
                      <a:r>
                        <a:rPr lang="en-GB" sz="1600" kern="1200" dirty="0" err="1">
                          <a:solidFill>
                            <a:schemeClr val="tx1"/>
                          </a:solidFill>
                          <a:latin typeface="+mn-lt"/>
                          <a:ea typeface="+mn-ea"/>
                          <a:cs typeface="+mn-cs"/>
                        </a:rPr>
                        <a:t/>
                      </a:r>
                      <a:r>
                        <a:rPr lang="en-GB" sz="1600" kern="1200" dirty="0">
                          <a:solidFill>
                            <a:schemeClr val="tx1"/>
                          </a:solidFill>
                          <a:latin typeface="+mn-lt"/>
                          <a:ea typeface="+mn-ea"/>
                          <a:cs typeface="+mn-cs"/>
                        </a:rPr>
                        <a:t/>
                      </a: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600" b="0" i="0" strike="noStrike" kern="1200" dirty="0">
                          <a:solidFill>
                            <a:schemeClr val="tx1"/>
                          </a:solidFill>
                          <a:latin typeface="+mn-lt"/>
                          <a:ea typeface="+mn-ea"/>
                          <a:cs typeface="+mn-cs"/>
                        </a:rPr>
                        <a:t>Soutiens économiques plus flexibles aux entrepreneures</a:t>
                      </a: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600" b="0" i="0" strike="noStrike" kern="1200" dirty="0">
                          <a:solidFill>
                            <a:schemeClr val="tx1"/>
                          </a:solidFill>
                          <a:latin typeface="+mn-lt"/>
                          <a:ea typeface="+mn-ea"/>
                          <a:cs typeface="+mn-cs"/>
                        </a:rPr>
                        <a:t>Consulter les organisations de femmes sur l’industrialisation lors du Plan 2021-2025</a:t>
                      </a:r>
                      <a:endParaRPr lang="en-US" sz="1600" kern="1200" dirty="0">
                        <a:solidFill>
                          <a:schemeClr val="tx1"/>
                        </a:solidFill>
                        <a:latin typeface="+mn-lt"/>
                        <a:ea typeface="+mn-ea"/>
                        <a:cs typeface="+mn-cs"/>
                      </a:endParaRP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3F2"/>
                    </a:solidFill>
                  </a:tcPr>
                </a:tc>
                <a:extLst>
                  <a:ext uri="{0D108BD9-81ED-4DB2-BD59-A6C34878D82A}">
                    <a16:rowId xmlns:a16="http://schemas.microsoft.com/office/drawing/2014/main" val="10001"/>
                  </a:ext>
                </a:extLst>
              </a:tr>
              <a:tr h="1515642">
                <a:tc>
                  <a:txBody>
                    <a:bodyPr/>
                    <a:lstStyle/>
                    <a:p>
                      <a:pPr marL="0" lvl="2" indent="0">
                        <a:buNone/>
                      </a:pPr>
                      <a:r>
                        <a:rPr lang="en-US" sz="2000" b="1" i="0" strike="noStrike" dirty="0">
                          <a:solidFill>
                            <a:schemeClr val="bg2"/>
                          </a:solidFill>
                        </a:rPr>
                        <a:t>Actifs</a:t>
                      </a:r>
                    </a:p>
                    <a:p>
                      <a:pPr marL="276225" marR="0" indent="-276225"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dirty="0"/>
                        <a:t>Soutenir l’accès et le contrôle des femmes sur la terre</a:t>
                      </a: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alpha val="15000"/>
                      </a:schemeClr>
                    </a:solidFill>
                  </a:tcPr>
                </a:tc>
                <a:tc>
                  <a:txBody>
                    <a:bodyPr/>
                    <a:lstStyle/>
                    <a:p>
                      <a:pPr marL="276225" marR="0" indent="-276225"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endParaRPr lang="en-US" sz="1600" dirty="0"/>
                    </a:p>
                    <a:p>
                      <a:pPr marL="276225" marR="0" indent="-276225"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0" i="0" strike="noStrike" dirty="0"/>
                        <a:t>Encourager des organisations interethniques de femmes pour accéder ensemble à la terre</a:t>
                      </a:r>
                      <a:r>
                        <a:rPr lang="en-US" sz="1600" dirty="0" err="1"/>
                        <a:t/>
                      </a:r>
                      <a:r>
                        <a:rPr lang="en-US" sz="1600" dirty="0"/>
                        <a:t/>
                      </a: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lumMod val="20000"/>
                        <a:lumOff val="80000"/>
                        <a:alpha val="50000"/>
                      </a:schemeClr>
                    </a:solidFill>
                  </a:tcPr>
                </a:tc>
                <a:extLst>
                  <a:ext uri="{0D108BD9-81ED-4DB2-BD59-A6C34878D82A}">
                    <a16:rowId xmlns:a16="http://schemas.microsoft.com/office/drawing/2014/main" val="10002"/>
                  </a:ext>
                </a:extLst>
              </a:tr>
            </a:tbl>
          </a:graphicData>
        </a:graphic>
      </p:graphicFrame>
      <p:sp>
        <p:nvSpPr>
          <p:cNvPr id="2" name="Slide Number Placeholder 1">
            <a:extLst>
              <a:ext uri="{FF2B5EF4-FFF2-40B4-BE49-F238E27FC236}">
                <a16:creationId xmlns:a16="http://schemas.microsoft.com/office/drawing/2014/main" id="{4B99910C-0E1B-418F-AB57-B70046EBDC80}"/>
              </a:ext>
            </a:extLst>
          </p:cNvPr>
          <p:cNvSpPr>
            <a:spLocks noGrp="1"/>
          </p:cNvSpPr>
          <p:nvPr>
            <p:ph type="sldNum" sz="quarter" idx="4"/>
          </p:nvPr>
        </p:nvSpPr>
        <p:spPr>
          <a:xfrm>
            <a:off x="552893" y="6421437"/>
            <a:ext cx="2133600" cy="365125"/>
          </a:xfrm>
        </p:spPr>
        <p:txBody>
          <a:bodyPr/>
          <a:lstStyle/>
          <a:p>
            <a:endParaRPr lang="en-US" dirty="0"/>
          </a:p>
          <a:p>
            <a:fld id="{4FD9013D-92AD-C643-96A8-EBFE9D29F7C2}" type="slidenum">
              <a:rPr lang="en-US" b="1" smtClean="0"/>
              <a:pPr/>
              <a:t>19</a:t>
            </a:fld>
            <a:r>
              <a:rPr lang="en-US" b="1" dirty="0"/>
              <a:t> </a:t>
            </a:r>
            <a:r>
              <a:rPr lang="en-GB" dirty="0">
                <a:solidFill>
                  <a:schemeClr val="bg2"/>
                </a:solidFill>
              </a:rPr>
              <a:t>|</a:t>
            </a:r>
            <a:r>
              <a:rPr lang="en-GB" dirty="0"/>
              <a:t> Document Title</a:t>
            </a:r>
          </a:p>
        </p:txBody>
      </p:sp>
      <p:pic>
        <p:nvPicPr>
          <p:cNvPr id="5" name="Picture 4">
            <a:extLst>
              <a:ext uri="{FF2B5EF4-FFF2-40B4-BE49-F238E27FC236}">
                <a16:creationId xmlns:a16="http://schemas.microsoft.com/office/drawing/2014/main" id="{5C7A3358-5B56-458F-A52A-3D588E721AF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3298113344"/>
      </p:ext>
    </p:extLst>
  </p:cSld>
  <p:clrMapOvr>
    <a:masterClrMapping/>
  </p:clrMapOvr>
</p:sld>
</file>

<file path=ppt/slides/slide20.xml><?xml version="1.0" encoding="utf-8"?>
<p:sld xmlns:p14="http://schemas.microsoft.com/office/powerpoint/2010/main" xmlns:a16="http://schemas.microsoft.com/office/drawing/2014/main" xmlns:a14="http://schemas.microsoft.com/office/drawing/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54000"/>
            <a:ext cx="7243200" cy="691200"/>
          </a:xfrm>
        </p:spPr>
        <p:txBody>
          <a:bodyPr/>
          <a:lstStyle/>
          <a:p>
            <a:r>
              <a:rPr lang="en-US" b="0" i="0" strike="noStrike" dirty="0"/>
              <a:t>Recommandations clés</a:t>
            </a:r>
          </a:p>
        </p:txBody>
      </p:sp>
      <p:graphicFrame>
        <p:nvGraphicFramePr>
          <p:cNvPr id="4" name="Table 3"/>
          <p:cNvGraphicFramePr>
            <a:graphicFrameLocks noGrp="1"/>
          </p:cNvGraphicFramePr>
          <p:nvPr>
            <p:extLst>
              <p:ext uri="{D42A27DB-BD31-4B8C-83A1-F6EECF244321}">
                <p14:modId xmlns:p14="http://schemas.microsoft.com/office/powerpoint/2010/main" val="4146183872"/>
              </p:ext>
            </p:extLst>
          </p:nvPr>
        </p:nvGraphicFramePr>
        <p:xfrm>
          <a:off x="468312" y="1261758"/>
          <a:ext cx="8218488" cy="4475268"/>
        </p:xfrm>
        <a:graphic>
          <a:graphicData uri="http://schemas.openxmlformats.org/drawingml/2006/table">
            <a:tbl>
              <a:tblPr firstRow="1" bandRow="1">
                <a:tableStyleId>{2D5ABB26-0587-4C30-8999-92F81FD0307C}</a:tableStyleId>
              </a:tblPr>
              <a:tblGrid>
                <a:gridCol w="4082423">
                  <a:extLst>
                    <a:ext uri="{9D8B030D-6E8A-4147-A177-3AD203B41FA5}">
                      <a16:colId xmlns:a16="http://schemas.microsoft.com/office/drawing/2014/main" val="20000"/>
                    </a:ext>
                  </a:extLst>
                </a:gridCol>
                <a:gridCol w="4136065">
                  <a:extLst>
                    <a:ext uri="{9D8B030D-6E8A-4147-A177-3AD203B41FA5}">
                      <a16:colId xmlns:a16="http://schemas.microsoft.com/office/drawing/2014/main" val="20001"/>
                    </a:ext>
                  </a:extLst>
                </a:gridCol>
              </a:tblGrid>
              <a:tr h="294619">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2200" b="1" i="0" strike="noStrike" dirty="0">
                          <a:solidFill>
                            <a:schemeClr val="bg1"/>
                          </a:solidFill>
                        </a:rPr>
                        <a:t>Domaine</a:t>
                      </a:r>
                      <a:endParaRPr lang="en-US" sz="2200" b="1" dirty="0">
                        <a:solidFill>
                          <a:schemeClr val="bg1"/>
                        </a:solidFill>
                        <a:ea typeface="ＭＳ Ｐゴシック" charset="0"/>
                        <a:cs typeface="Arial" charset="0"/>
                      </a:endParaRP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1"/>
                    </a:solidFill>
                  </a:tcPr>
                </a:tc>
                <a:tc>
                  <a:txBody>
                    <a:bodyPr/>
                    <a:lstStyle/>
                    <a:p>
                      <a:r>
                        <a:rPr lang="en-US" sz="2200" b="1" i="0" strike="noStrike" dirty="0">
                          <a:solidFill>
                            <a:schemeClr val="bg1"/>
                          </a:solidFill>
                        </a:rPr>
                        <a:t>Exemples</a:t>
                      </a: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bg2"/>
                    </a:solidFill>
                  </a:tcPr>
                </a:tc>
                <a:extLst>
                  <a:ext uri="{0D108BD9-81ED-4DB2-BD59-A6C34878D82A}">
                    <a16:rowId xmlns:a16="http://schemas.microsoft.com/office/drawing/2014/main" val="10000"/>
                  </a:ext>
                </a:extLst>
              </a:tr>
              <a:tr h="2502236">
                <a:tc>
                  <a:txBody>
                    <a:bodyPr/>
                    <a:lstStyle/>
                    <a:p>
                      <a:pPr marL="0" lvl="2" indent="0">
                        <a:buNone/>
                      </a:pPr>
                      <a:r>
                        <a:rPr lang="en-US" sz="2000" b="1" i="0" strike="noStrike" dirty="0">
                          <a:solidFill>
                            <a:schemeClr val="bg2"/>
                          </a:solidFill>
                        </a:rPr>
                        <a:t>Contraintes et leviers spécifiques au genre</a:t>
                      </a:r>
                      <a:endParaRPr lang="en-US" sz="1600" b="1" dirty="0"/>
                    </a:p>
                    <a:p>
                      <a:pPr marL="276225" marR="0" indent="-276225"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dirty="0"/>
                        <a:t>Consulter les organisations de femmes et prioriser leurs besoins dans le Plan 2021-2025</a:t>
                      </a:r>
                      <a:r>
                        <a:rPr lang="en-US" sz="1600" b="1" dirty="0" err="1"/>
                        <a:t/>
                      </a:r>
                      <a:r>
                        <a:rPr lang="en-US" sz="1600" b="1" dirty="0"/>
                        <a:t/>
                      </a:r>
                    </a:p>
                    <a:p>
                      <a:pPr marL="276225" marR="0" indent="-276225"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dirty="0"/>
                        <a:t>Lutter contre les normes néfastes sur les droits fonciers </a:t>
                      </a:r>
                    </a:p>
                    <a:p>
                      <a:pPr marL="0" marR="0" indent="0" algn="l" defTabSz="457200" rtl="0" eaLnBrk="1" fontAlgn="auto" latinLnBrk="0" hangingPunct="1">
                        <a:lnSpc>
                          <a:spcPct val="100000"/>
                        </a:lnSpc>
                        <a:spcBef>
                          <a:spcPts val="600"/>
                        </a:spcBef>
                        <a:spcAft>
                          <a:spcPts val="600"/>
                        </a:spcAft>
                        <a:buClr>
                          <a:schemeClr val="tx2"/>
                        </a:buClr>
                        <a:buSzTx/>
                        <a:buFont typeface="Arial" pitchFamily="34" charset="0"/>
                        <a:buNone/>
                        <a:tabLst/>
                        <a:defRPr/>
                      </a:pPr>
                      <a:endParaRPr lang="en-US" sz="1600" b="1" dirty="0"/>
                    </a:p>
                    <a:p>
                      <a:pPr marL="276225" marR="0" lvl="0" indent="-276225" algn="l" defTabSz="457200" rtl="0" eaLnBrk="1" fontAlgn="auto" latinLnBrk="0" hangingPunct="1">
                        <a:lnSpc>
                          <a:spcPct val="100000"/>
                        </a:lnSpc>
                        <a:spcBef>
                          <a:spcPts val="600"/>
                        </a:spcBef>
                        <a:spcAft>
                          <a:spcPts val="600"/>
                        </a:spcAft>
                        <a:buClr>
                          <a:schemeClr val="tx2"/>
                        </a:buClr>
                        <a:buSzTx/>
                        <a:buFont typeface="Arial" pitchFamily="34" charset="0"/>
                        <a:buChar char="•"/>
                        <a:tabLst/>
                        <a:defRPr/>
                      </a:pPr>
                      <a:r>
                        <a:rPr lang="en-US" sz="1600" b="1" i="0" strike="noStrike" kern="1200" dirty="0">
                          <a:solidFill>
                            <a:schemeClr val="tx1"/>
                          </a:solidFill>
                          <a:latin typeface="+mn-lt"/>
                          <a:ea typeface="+mn-ea"/>
                          <a:cs typeface="+mn-cs"/>
                        </a:rPr>
                        <a:t>Réduire corvées domestiques et soins non rémunérés</a:t>
                      </a:r>
                    </a:p>
                    <a:p>
                      <a:pPr marL="0" marR="0" indent="0" algn="l" defTabSz="457200" rtl="0" eaLnBrk="1" fontAlgn="auto" latinLnBrk="0" hangingPunct="1">
                        <a:lnSpc>
                          <a:spcPct val="100000"/>
                        </a:lnSpc>
                        <a:spcBef>
                          <a:spcPts val="600"/>
                        </a:spcBef>
                        <a:spcAft>
                          <a:spcPts val="600"/>
                        </a:spcAft>
                        <a:buClrTx/>
                        <a:buSzTx/>
                        <a:buFontTx/>
                        <a:buNone/>
                        <a:tabLst/>
                        <a:defRPr/>
                      </a:pPr>
                      <a:endParaRPr lang="en-US" sz="1600" dirty="0"/>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3F2"/>
                    </a:solidFill>
                  </a:tcPr>
                </a:tc>
                <a:tc>
                  <a:txBody>
                    <a:bodyPr/>
                    <a:lstStyle/>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lang="en-US" sz="1600" kern="1200" dirty="0">
                        <a:solidFill>
                          <a:schemeClr val="tx1"/>
                        </a:solidFill>
                        <a:latin typeface="+mn-lt"/>
                        <a:ea typeface="+mn-ea"/>
                        <a:cs typeface="+mn-cs"/>
                      </a:endParaRP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lang="en-US" sz="1600" kern="1200" dirty="0">
                        <a:solidFill>
                          <a:schemeClr val="tx1"/>
                        </a:solidFill>
                        <a:latin typeface="+mn-lt"/>
                        <a:ea typeface="+mn-ea"/>
                        <a:cs typeface="+mn-cs"/>
                      </a:endParaRP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600" b="0" i="0" strike="noStrike" kern="1200" dirty="0">
                          <a:solidFill>
                            <a:schemeClr val="tx1"/>
                          </a:solidFill>
                          <a:latin typeface="+mn-lt"/>
                          <a:ea typeface="+mn-ea"/>
                          <a:cs typeface="+mn-cs"/>
                        </a:rPr>
                        <a:t>Audit/analyse sensible au genre pour de meilleurs résultats</a:t>
                      </a: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endParaRPr lang="en-US" sz="1600" kern="1200" dirty="0">
                        <a:solidFill>
                          <a:schemeClr val="tx1"/>
                        </a:solidFill>
                        <a:latin typeface="+mn-lt"/>
                        <a:ea typeface="+mn-ea"/>
                        <a:cs typeface="+mn-cs"/>
                      </a:endParaRPr>
                    </a:p>
                    <a:p>
                      <a:pPr marL="285750" marR="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US" sz="1600" b="0" i="0" strike="noStrike" kern="1200" dirty="0">
                          <a:solidFill>
                            <a:schemeClr val="tx1"/>
                          </a:solidFill>
                          <a:latin typeface="+mn-lt"/>
                          <a:ea typeface="+mn-ea"/>
                          <a:cs typeface="+mn-cs"/>
                        </a:rPr>
                        <a:t>Financer des parajuristes pour aider les rurales à faire valoir leurs droits fonciers</a:t>
                      </a:r>
                    </a:p>
                    <a:p>
                      <a:pPr marL="285750" marR="0" lvl="0" indent="-285750" algn="l" defTabSz="457200" rtl="0" eaLnBrk="1" fontAlgn="auto" latinLnBrk="0" hangingPunct="1">
                        <a:lnSpc>
                          <a:spcPct val="100000"/>
                        </a:lnSpc>
                        <a:spcBef>
                          <a:spcPts val="600"/>
                        </a:spcBef>
                        <a:spcAft>
                          <a:spcPts val="600"/>
                        </a:spcAft>
                        <a:buClrTx/>
                        <a:buSzTx/>
                        <a:buFont typeface="Arial" panose="020B0604020202020204" pitchFamily="34" charset="0"/>
                        <a:buChar char="•"/>
                        <a:tabLst/>
                        <a:defRPr/>
                      </a:pPr>
                      <a:r>
                        <a:rPr lang="en-GB" sz="1600" b="0" i="0" strike="noStrike" kern="1200" dirty="0">
                          <a:solidFill>
                            <a:schemeClr val="tx1"/>
                          </a:solidFill>
                          <a:latin typeface="+mn-lt"/>
                          <a:ea typeface="+mn-ea"/>
                          <a:cs typeface="+mn-cs"/>
                        </a:rPr>
                        <a:t>Programmes remettant en cause les normes sur les soins pour libérer du temps productif</a:t>
                      </a:r>
                      <a:endParaRPr lang="en-US" sz="1600" kern="1200" dirty="0">
                        <a:solidFill>
                          <a:schemeClr val="tx1"/>
                        </a:solidFill>
                        <a:latin typeface="+mn-lt"/>
                        <a:ea typeface="+mn-ea"/>
                        <a:cs typeface="+mn-cs"/>
                      </a:endParaRPr>
                    </a:p>
                  </a:txBody>
                  <a:tcPr marL="104035" marR="104035" marT="52017" marB="52017">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F4F3F2"/>
                    </a:solidFill>
                  </a:tcPr>
                </a:tc>
                <a:extLst>
                  <a:ext uri="{0D108BD9-81ED-4DB2-BD59-A6C34878D82A}">
                    <a16:rowId xmlns:a16="http://schemas.microsoft.com/office/drawing/2014/main" val="10001"/>
                  </a:ext>
                </a:extLst>
              </a:tr>
            </a:tbl>
          </a:graphicData>
        </a:graphic>
      </p:graphicFrame>
      <p:sp>
        <p:nvSpPr>
          <p:cNvPr id="2" name="Slide Number Placeholder 1">
            <a:extLst>
              <a:ext uri="{FF2B5EF4-FFF2-40B4-BE49-F238E27FC236}">
                <a16:creationId xmlns:a16="http://schemas.microsoft.com/office/drawing/2014/main" id="{4B99910C-0E1B-418F-AB57-B70046EBDC80}"/>
              </a:ext>
            </a:extLst>
          </p:cNvPr>
          <p:cNvSpPr>
            <a:spLocks noGrp="1"/>
          </p:cNvSpPr>
          <p:nvPr>
            <p:ph type="sldNum" sz="quarter" idx="4"/>
          </p:nvPr>
        </p:nvSpPr>
        <p:spPr>
          <a:xfrm>
            <a:off x="552893" y="6421437"/>
            <a:ext cx="2133600" cy="365125"/>
          </a:xfrm>
        </p:spPr>
        <p:txBody>
          <a:bodyPr/>
          <a:lstStyle/>
          <a:p>
            <a:endParaRPr lang="en-US" dirty="0"/>
          </a:p>
          <a:p>
            <a:fld id="{4FD9013D-92AD-C643-96A8-EBFE9D29F7C2}" type="slidenum">
              <a:rPr lang="en-US" b="1" smtClean="0"/>
              <a:pPr/>
              <a:t>20</a:t>
            </a:fld>
            <a:r>
              <a:rPr lang="en-US" b="1" dirty="0"/>
              <a:t> </a:t>
            </a:r>
            <a:r>
              <a:rPr lang="en-GB" dirty="0">
                <a:solidFill>
                  <a:schemeClr val="bg2"/>
                </a:solidFill>
              </a:rPr>
              <a:t>|</a:t>
            </a:r>
            <a:r>
              <a:rPr lang="en-GB" dirty="0"/>
              <a:t> Document Title</a:t>
            </a:r>
          </a:p>
        </p:txBody>
      </p:sp>
      <p:pic>
        <p:nvPicPr>
          <p:cNvPr id="5" name="Picture 4">
            <a:extLst>
              <a:ext uri="{FF2B5EF4-FFF2-40B4-BE49-F238E27FC236}">
                <a16:creationId xmlns:a16="http://schemas.microsoft.com/office/drawing/2014/main" id="{5C7A3358-5B56-458F-A52A-3D588E721AF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spTree>
    <p:extLst>
      <p:ext uri="{BB962C8B-B14F-4D97-AF65-F5344CB8AC3E}">
        <p14:creationId xmlns:p14="http://schemas.microsoft.com/office/powerpoint/2010/main" val="640764150"/>
      </p:ext>
    </p:extLst>
  </p:cSld>
  <p:clrMapOvr>
    <a:masterClrMapping/>
  </p:clrMapOvr>
</p:sld>
</file>

<file path=ppt/slides/slide21.xml><?xml version="1.0" encoding="utf-8"?>
<p:sld xmlns:a16="http://schemas.microsoft.com/office/drawing/2014/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67693-4470-4B8C-AF62-F832963BA509}"/>
              </a:ext>
            </a:extLst>
          </p:cNvPr>
          <p:cNvSpPr>
            <a:spLocks noGrp="1"/>
          </p:cNvSpPr>
          <p:nvPr>
            <p:ph type="ctrTitle"/>
          </p:nvPr>
        </p:nvSpPr>
        <p:spPr/>
        <p:txBody>
          <a:bodyPr>
            <a:normAutofit fontScale="90000"/>
          </a:bodyPr>
          <a:lstStyle/>
          <a:p>
            <a:br>
              <a:rPr lang="en-GB" dirty="0"/>
            </a:br>
            <a:r>
              <a:rPr lang="en-GB" b="0" i="0" strike="noStrike" dirty="0"/>
              <a:t>Questions ?</a:t>
            </a:r>
            <a:br>
              <a:rPr lang="en-GB" sz="1800" b="1" kern="0" dirty="0">
                <a:solidFill>
                  <a:srgbClr val="00AB8E"/>
                </a:solidFill>
                <a:effectLst/>
                <a:latin typeface="Calibri" panose="020F0502020204030204" pitchFamily="34" charset="0"/>
              </a:rPr>
            </a:br>
            <a:endParaRPr lang="en-GB" dirty="0"/>
          </a:p>
        </p:txBody>
      </p:sp>
    </p:spTree>
    <p:extLst>
      <p:ext uri="{BB962C8B-B14F-4D97-AF65-F5344CB8AC3E}">
        <p14:creationId xmlns:p14="http://schemas.microsoft.com/office/powerpoint/2010/main" val="2992560931"/>
      </p:ext>
    </p:extLst>
  </p:cSld>
  <p:clrMapOvr>
    <a:masterClrMapping/>
  </p:clrMapOvr>
</p:sld>
</file>

<file path=ppt/slides/slide22.xml><?xml version="1.0" encoding="utf-8"?>
<p:sld xmlns:a16="http://schemas.microsoft.com/office/drawing/2014/main" xmlns:a14="http://schemas.microsoft.com/office/drawing/2010/main"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 Placeholder 16"/>
          <p:cNvSpPr>
            <a:spLocks noGrp="1"/>
          </p:cNvSpPr>
          <p:nvPr>
            <p:ph type="body" sz="quarter" idx="14"/>
          </p:nvPr>
        </p:nvSpPr>
        <p:spPr/>
        <p:txBody>
          <a:bodyPr/>
          <a:lstStyle/>
          <a:p>
            <a:r>
              <a:rPr lang="en-GB" b="0" i="0" strike="noStrike"/>
              <a:t>Clause de non-responsabilité à insérer ici</a:t>
            </a:r>
            <a:endParaRPr lang="en-GB" dirty="0"/>
          </a:p>
        </p:txBody>
      </p:sp>
      <p:sp>
        <p:nvSpPr>
          <p:cNvPr id="13" name="Text Placeholder 12"/>
          <p:cNvSpPr>
            <a:spLocks noGrp="1"/>
          </p:cNvSpPr>
          <p:nvPr>
            <p:ph type="body" sz="quarter" idx="15"/>
          </p:nvPr>
        </p:nvSpPr>
        <p:spPr/>
        <p:txBody>
          <a:bodyPr/>
          <a:lstStyle/>
          <a:p>
            <a:pPr lvl="1"/>
            <a:r>
              <a:rPr lang="en-GB" b="1" i="0" strike="noStrike" dirty="0"/>
              <a:t>Pour plus d’informations, veuillez contacter :</a:t>
            </a:r>
          </a:p>
          <a:p>
            <a:pPr lvl="1"/>
            <a:r>
              <a:rPr lang="en-GB" dirty="0"/>
              <a:t>Kavita Kalsi, Senior Technical Specialist</a:t>
            </a:r>
          </a:p>
          <a:p>
            <a:pPr lvl="1"/>
            <a:r>
              <a:rPr lang="en-GB" dirty="0"/>
              <a:t>Social Development Direct</a:t>
            </a:r>
          </a:p>
          <a:p>
            <a:pPr lvl="1"/>
            <a:r>
              <a:rPr lang="en-GB" dirty="0"/>
              <a:t>m: 00 44 203 948 1985 </a:t>
            </a:r>
          </a:p>
          <a:p>
            <a:pPr lvl="1"/>
            <a:r>
              <a:rPr lang="en-GB" dirty="0"/>
              <a:t>e:  kavita.kalsi@sddirect.org.uk</a:t>
            </a:r>
          </a:p>
        </p:txBody>
      </p:sp>
      <p:sp>
        <p:nvSpPr>
          <p:cNvPr id="3" name="Title 2"/>
          <p:cNvSpPr>
            <a:spLocks noGrp="1"/>
          </p:cNvSpPr>
          <p:nvPr>
            <p:ph type="title"/>
          </p:nvPr>
        </p:nvSpPr>
        <p:spPr>
          <a:xfrm>
            <a:off x="457200" y="255600"/>
            <a:ext cx="8218488" cy="691200"/>
          </a:xfrm>
        </p:spPr>
        <p:txBody>
          <a:bodyPr/>
          <a:lstStyle/>
          <a:p>
            <a:r>
              <a:rPr lang="en-GB" b="0" i="0" strike="noStrike" dirty="0"/>
              <a:t>Pour plus d’informations, veuillez contacter :</a:t>
            </a:r>
            <a:endParaRPr lang="en-US" dirty="0"/>
          </a:p>
        </p:txBody>
      </p:sp>
      <p:pic>
        <p:nvPicPr>
          <p:cNvPr id="5" name="Picture 4">
            <a:extLst>
              <a:ext uri="{FF2B5EF4-FFF2-40B4-BE49-F238E27FC236}">
                <a16:creationId xmlns:a16="http://schemas.microsoft.com/office/drawing/2014/main" id="{BCEB7B1C-EA08-46ED-BADA-041E898ED006}"/>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6043461" y="6126337"/>
            <a:ext cx="657225" cy="719455"/>
          </a:xfrm>
          <a:prstGeom prst="rect">
            <a:avLst/>
          </a:prstGeom>
          <a:noFill/>
          <a:ln>
            <a:noFill/>
          </a:ln>
        </p:spPr>
      </p:pic>
      <p:pic>
        <p:nvPicPr>
          <p:cNvPr id="6" name="Picture 5">
            <a:extLst>
              <a:ext uri="{FF2B5EF4-FFF2-40B4-BE49-F238E27FC236}">
                <a16:creationId xmlns:a16="http://schemas.microsoft.com/office/drawing/2014/main" id="{3C914EE8-47B9-454F-936F-511D767F57B0}"/>
              </a:ext>
            </a:extLst>
          </p:cNvPr>
          <p:cNvPicPr>
            <a:picLocks noChangeAspect="1"/>
          </p:cNvPicPr>
          <p:nvPr/>
        </p:nvPicPr>
        <p:blipFill>
          <a:blip r:embed="rId4"/>
          <a:stretch>
            <a:fillRect/>
          </a:stretch>
        </p:blipFill>
        <p:spPr>
          <a:xfrm>
            <a:off x="5709002" y="1441393"/>
            <a:ext cx="2274005" cy="2274005"/>
          </a:xfrm>
          <a:prstGeom prst="rect">
            <a:avLst/>
          </a:prstGeom>
        </p:spPr>
      </p:pic>
      <p:sp>
        <p:nvSpPr>
          <p:cNvPr id="7" name="Text Placeholder 12">
            <a:extLst>
              <a:ext uri="{FF2B5EF4-FFF2-40B4-BE49-F238E27FC236}">
                <a16:creationId xmlns:a16="http://schemas.microsoft.com/office/drawing/2014/main" id="{5799B14B-5491-9E45-A067-27E2D6A4AD1A}"/>
              </a:ext>
            </a:extLst>
          </p:cNvPr>
          <p:cNvSpPr txBox="1">
            <a:spLocks/>
          </p:cNvSpPr>
          <p:nvPr/>
        </p:nvSpPr>
        <p:spPr>
          <a:xfrm>
            <a:off x="477836" y="4309495"/>
            <a:ext cx="8208964" cy="2274005"/>
          </a:xfrm>
          <a:prstGeom prst="rect">
            <a:avLst/>
          </a:prstGeom>
        </p:spPr>
        <p:txBody>
          <a:bodyPr vert="horz" lIns="0" tIns="0" rIns="0" bIns="0" rtlCol="0">
            <a:normAutofit/>
          </a:bodyPr>
          <a:lstStyle>
            <a:lvl1pPr marL="0" indent="0" algn="l" defTabSz="457200" rtl="0" eaLnBrk="1" latinLnBrk="0" hangingPunct="1">
              <a:lnSpc>
                <a:spcPct val="100000"/>
              </a:lnSpc>
              <a:spcBef>
                <a:spcPts val="400"/>
              </a:spcBef>
              <a:spcAft>
                <a:spcPts val="200"/>
              </a:spcAft>
              <a:buClr>
                <a:schemeClr val="tx2"/>
              </a:buClr>
              <a:buFontTx/>
              <a:buNone/>
              <a:tabLst/>
              <a:defRPr lang="en-GB" sz="2400" b="1" kern="1200" dirty="0" smtClean="0">
                <a:solidFill>
                  <a:schemeClr val="bg2"/>
                </a:solidFill>
                <a:latin typeface="+mj-lt"/>
                <a:ea typeface="+mn-ea"/>
                <a:cs typeface="+mn-cs"/>
              </a:defRPr>
            </a:lvl1pPr>
            <a:lvl2pPr marL="0" indent="0" algn="l" defTabSz="457200" rtl="0" eaLnBrk="1" latinLnBrk="0" hangingPunct="1">
              <a:lnSpc>
                <a:spcPct val="100000"/>
              </a:lnSpc>
              <a:spcBef>
                <a:spcPts val="400"/>
              </a:spcBef>
              <a:spcAft>
                <a:spcPts val="200"/>
              </a:spcAft>
              <a:buClrTx/>
              <a:buFontTx/>
              <a:buNone/>
              <a:tabLst/>
              <a:defRPr lang="en-GB" sz="2000" kern="1200" dirty="0" smtClean="0">
                <a:solidFill>
                  <a:schemeClr val="tx1"/>
                </a:solidFill>
                <a:latin typeface="+mj-lt"/>
                <a:ea typeface="+mn-ea"/>
                <a:cs typeface="+mn-cs"/>
              </a:defRPr>
            </a:lvl2pPr>
            <a:lvl3pPr marL="180975" indent="-180975" algn="l" defTabSz="457200" rtl="0" eaLnBrk="1" latinLnBrk="0" hangingPunct="1">
              <a:lnSpc>
                <a:spcPct val="100000"/>
              </a:lnSpc>
              <a:spcBef>
                <a:spcPts val="400"/>
              </a:spcBef>
              <a:spcAft>
                <a:spcPts val="200"/>
              </a:spcAft>
              <a:buClr>
                <a:schemeClr val="bg2"/>
              </a:buClr>
              <a:buFont typeface="Arial" panose="020B0604020202020204" pitchFamily="34" charset="0"/>
              <a:buChar char="•"/>
              <a:defRPr lang="en-GB" sz="2000" kern="1200" dirty="0" smtClean="0">
                <a:solidFill>
                  <a:schemeClr val="tx1"/>
                </a:solidFill>
                <a:latin typeface="+mj-lt"/>
                <a:ea typeface="+mn-ea"/>
                <a:cs typeface="+mn-cs"/>
              </a:defRPr>
            </a:lvl3pPr>
            <a:lvl4pPr marL="357188" indent="-176213" algn="l" defTabSz="457200" rtl="0" eaLnBrk="1" latinLnBrk="0" hangingPunct="1">
              <a:lnSpc>
                <a:spcPct val="100000"/>
              </a:lnSpc>
              <a:spcBef>
                <a:spcPts val="400"/>
              </a:spcBef>
              <a:spcAft>
                <a:spcPts val="200"/>
              </a:spcAft>
              <a:buFont typeface="Calibri" panose="020F0502020204030204" pitchFamily="34" charset="0"/>
              <a:buChar char="−"/>
              <a:defRPr lang="en-GB" sz="2000" kern="1200" dirty="0" smtClean="0">
                <a:solidFill>
                  <a:schemeClr val="tx1"/>
                </a:solidFill>
                <a:latin typeface="+mj-lt"/>
                <a:ea typeface="+mn-ea"/>
                <a:cs typeface="+mn-cs"/>
              </a:defRPr>
            </a:lvl4pPr>
            <a:lvl5pPr marL="539750" indent="-182563" algn="l" defTabSz="457200" rtl="0" eaLnBrk="1" latinLnBrk="0" hangingPunct="1">
              <a:lnSpc>
                <a:spcPct val="100000"/>
              </a:lnSpc>
              <a:spcBef>
                <a:spcPts val="400"/>
              </a:spcBef>
              <a:spcAft>
                <a:spcPts val="200"/>
              </a:spcAft>
              <a:buClr>
                <a:schemeClr val="tx2"/>
              </a:buClr>
              <a:buFont typeface="Arial" panose="020B0604020202020204" pitchFamily="34" charset="0"/>
              <a:buChar char="»"/>
              <a:tabLst/>
              <a:defRPr lang="en-US" sz="2000" u="none" kern="1200" dirty="0">
                <a:solidFill>
                  <a:schemeClr val="tx1"/>
                </a:solidFill>
                <a:latin typeface="+mj-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lvl="1"/>
            <a:r>
              <a:rPr lang="en-GB" b="1" dirty="0"/>
              <a:t>WOW Helpdesk</a:t>
            </a:r>
          </a:p>
          <a:p>
            <a:pPr lvl="1"/>
            <a:r>
              <a:rPr lang="en-GB" dirty="0"/>
              <a:t>e:  </a:t>
            </a:r>
            <a:r>
              <a:rPr lang="en-GB" dirty="0">
                <a:hlinkClick r:id="rId5"/>
              </a:rPr>
              <a:t>enquiry@WOWHelpdesk.org.uk</a:t>
            </a:r>
            <a:r>
              <a:rPr lang="en-GB" dirty="0"/>
              <a:t> </a:t>
            </a:r>
          </a:p>
          <a:p>
            <a:pPr lvl="1"/>
            <a:r>
              <a:rPr lang="en-GB" dirty="0"/>
              <a:t>t: +44 (0)203 735 6416</a:t>
            </a:r>
          </a:p>
          <a:p>
            <a:pPr lvl="1"/>
            <a:r>
              <a:rPr lang="en-GB" b="0" i="0" strike="noStrike" dirty="0"/>
              <a:t>Le WOW Helpdesk est disponible de 9:30am – 17:30pm (heure du Royaume-Uni) du lundi au vendredi.</a:t>
            </a:r>
          </a:p>
          <a:p>
            <a:pPr lvl="1"/>
            <a:endParaRPr lang="en-GB" dirty="0"/>
          </a:p>
        </p:txBody>
      </p:sp>
    </p:spTree>
    <p:extLst>
      <p:ext uri="{BB962C8B-B14F-4D97-AF65-F5344CB8AC3E}">
        <p14:creationId xmlns:p14="http://schemas.microsoft.com/office/powerpoint/2010/main" val="399714082"/>
      </p:ext>
    </p:extLst>
  </p:cSld>
  <p:clrMapOvr>
    <a:masterClrMapping/>
  </p:clrMapOvr>
</p:sld>
</file>

<file path=ppt/slides/slide23.xml><?xml version="1.0" encoding="utf-8"?>
<p:sld xmlns:p14="http://schemas.microsoft.com/office/powerpoint/2010/main"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0387" y="4580931"/>
            <a:ext cx="7885476" cy="1645350"/>
          </a:xfrm>
        </p:spPr>
        <p:txBody>
          <a:bodyPr>
            <a:normAutofit fontScale="62500" lnSpcReduction="20000"/>
          </a:bodyPr>
          <a:lstStyle/>
          <a:p>
            <a:r>
              <a:rPr lang="en-GB" b="0" i="0" strike="noStrike" dirty="0"/>
              <a:t>« Ce document est un produit d’un projet financé par l’aide du Royaume-Uni. Les opinions exprimées ne sont pas nécessairement celles du gouvernement britannique, qui décline toute responsabilité à cet égard ou pour toute utilisation qui en serait faite.</a:t>
            </a:r>
          </a:p>
          <a:p>
            <a:r>
              <a:rPr lang="en-GB" b="0" i="0" strike="noStrike" dirty="0"/>
              <a:t>Cette publication est un guide général uniquement et ne constitue pas un avis professionnel. Les informations qu’elle contient ne doivent pas être utilisées sans avis professionnel spécifique. Aucune garantie (expresse ou implicite) n’est donnée quant à l’exactitude ou l’exhaustivité des informations, et, dans la mesure permise par la loi, aucune organisation ni personne associée au document n’accepte de responsabilité pour les conséquences de son utilisation ou toute décision fondée sur elle. »</a:t>
            </a:r>
          </a:p>
          <a:p>
            <a:endParaRPr lang="en-GB" dirty="0"/>
          </a:p>
        </p:txBody>
      </p:sp>
    </p:spTree>
    <p:extLst>
      <p:ext uri="{BB962C8B-B14F-4D97-AF65-F5344CB8AC3E}">
        <p14:creationId xmlns:p14="http://schemas.microsoft.com/office/powerpoint/2010/main" val="2098470232"/>
      </p:ext>
    </p:extLst>
  </p:cSld>
  <p:clrMapOvr>
    <a:masterClrMapping/>
  </p:clrMapOvr>
</p:sld>
</file>

<file path=ppt/theme/theme1.xml><?xml version="1.0" encoding="utf-8"?>
<a:theme xmlns:a="http://schemas.openxmlformats.org/drawingml/2006/main" name="GEC_UKaid_template_newlogos3">
  <a:themeElements>
    <a:clrScheme name="GEC_new">
      <a:dk1>
        <a:srgbClr val="4D4F53"/>
      </a:dk1>
      <a:lt1>
        <a:srgbClr val="FFFFFF"/>
      </a:lt1>
      <a:dk2>
        <a:srgbClr val="4D4F53"/>
      </a:dk2>
      <a:lt2>
        <a:srgbClr val="00AB8E"/>
      </a:lt2>
      <a:accent1>
        <a:srgbClr val="004851"/>
      </a:accent1>
      <a:accent2>
        <a:srgbClr val="4D4F53"/>
      </a:accent2>
      <a:accent3>
        <a:srgbClr val="000000"/>
      </a:accent3>
      <a:accent4>
        <a:srgbClr val="00AB8E"/>
      </a:accent4>
      <a:accent5>
        <a:srgbClr val="004851"/>
      </a:accent5>
      <a:accent6>
        <a:srgbClr val="000000"/>
      </a:accent6>
      <a:hlink>
        <a:srgbClr val="00AB8E"/>
      </a:hlink>
      <a:folHlink>
        <a:srgbClr val="000000"/>
      </a:folHlink>
    </a:clrScheme>
    <a:fontScheme name="AAT">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ln>
        <a:extLst>
          <a:ext uri="{91240B29-F687-4F45-9708-019B960494DF}">
            <a14:hiddenLine xmlns:a14="http://schemas.microsoft.com/office/drawing/2010/main" w="25400" cap="flat">
              <a:solidFill>
                <a:srgbClr val="000000"/>
              </a:solidFill>
              <a:round/>
              <a:headEnd type="none" w="med" len="med"/>
              <a:tailEnd type="none" w="med" len="med"/>
            </a14:hiddenLine>
          </a:ext>
        </a:extLst>
      </a:spPr>
      <a:bodyPr lIns="0" tIns="0" rIns="0" bIns="0"/>
      <a:lstStyle>
        <a:defPPr>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20120706 GEC_UKaid_template</Template>
  <TotalTime>0</TotalTime>
  <Words>2131</Words>
  <Application>Microsoft Office PowerPoint</Application>
  <PresentationFormat>On-screen Show (4:3)</PresentationFormat>
  <Paragraphs>346</Paragraphs>
  <Slides>23</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GEC_UKaid_template_newlogos3</vt:lpstr>
      <vt:lpstr>Women’s Economic Empowerment in Côte d’Ivoire</vt:lpstr>
      <vt:lpstr>Query objective and questions </vt:lpstr>
      <vt:lpstr>FCDO  Women’s Economic Empowerment  Conceptual Framework</vt:lpstr>
      <vt:lpstr>FCDO Women’s Economic Empowerment  Conceptual Framework</vt:lpstr>
      <vt:lpstr>Question 1:   Critical issues for women’s economic empowerment in Côte d’Ivoire  </vt:lpstr>
      <vt:lpstr>PowerPoint Presentation</vt:lpstr>
      <vt:lpstr>Sector analysis</vt:lpstr>
      <vt:lpstr>Breakdown of sectors by gender</vt:lpstr>
      <vt:lpstr>Agriculture</vt:lpstr>
      <vt:lpstr>Entrepreneurship</vt:lpstr>
      <vt:lpstr>Access to finance</vt:lpstr>
      <vt:lpstr>Service sector</vt:lpstr>
      <vt:lpstr>Manufacturing</vt:lpstr>
      <vt:lpstr>Question 2:    Review of analysis of economic growth and key economic policies in Côte d’Ivoire and their application and impact on women’s economic empowerment  </vt:lpstr>
      <vt:lpstr>Economic growth and development plans</vt:lpstr>
      <vt:lpstr>Economic growth gains have been uneven</vt:lpstr>
      <vt:lpstr>Limited focus on women’s economic empowerment</vt:lpstr>
      <vt:lpstr>Question 3:    Entry points for strengthening women’s economic empowerment in Côte d’Ivoire  </vt:lpstr>
      <vt:lpstr>Key recommendations</vt:lpstr>
      <vt:lpstr>Key recommendations</vt:lpstr>
      <vt:lpstr>    Questions? </vt:lpstr>
      <vt:lpstr>For further information, please contact: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2021-03-17T09:12:13Z</dcterms:created>
  <dcterms:modified xsi:type="dcterms:W3CDTF">2021-03-17T09:13:34Z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4c996da-17fa-4fc5-8989-2758fb4cf86b_Enabled">
    <vt:lpwstr>true</vt:lpwstr>
  </property>
  <property fmtid="{D5CDD505-2E9C-101B-9397-08002B2CF9AE}" pid="3" name="MSIP_Label_e4c996da-17fa-4fc5-8989-2758fb4cf86b_SetDate">
    <vt:lpwstr>2021-03-17T09:12:35Z</vt:lpwstr>
  </property>
  <property fmtid="{D5CDD505-2E9C-101B-9397-08002B2CF9AE}" pid="4" name="MSIP_Label_e4c996da-17fa-4fc5-8989-2758fb4cf86b_Method">
    <vt:lpwstr>Privileged</vt:lpwstr>
  </property>
  <property fmtid="{D5CDD505-2E9C-101B-9397-08002B2CF9AE}" pid="5" name="MSIP_Label_e4c996da-17fa-4fc5-8989-2758fb4cf86b_Name">
    <vt:lpwstr>OFFICIAL</vt:lpwstr>
  </property>
  <property fmtid="{D5CDD505-2E9C-101B-9397-08002B2CF9AE}" pid="6" name="MSIP_Label_e4c996da-17fa-4fc5-8989-2758fb4cf86b_SiteId">
    <vt:lpwstr>cdf709af-1a18-4c74-bd93-6d14a64d73b3</vt:lpwstr>
  </property>
  <property fmtid="{D5CDD505-2E9C-101B-9397-08002B2CF9AE}" pid="7" name="MSIP_Label_e4c996da-17fa-4fc5-8989-2758fb4cf86b_ActionId">
    <vt:lpwstr>c5aacf73-5f19-4ec0-aed5-706977539c4c</vt:lpwstr>
  </property>
  <property fmtid="{D5CDD505-2E9C-101B-9397-08002B2CF9AE}" pid="8" name="MSIP_Label_e4c996da-17fa-4fc5-8989-2758fb4cf86b_ContentBits">
    <vt:lpwstr>1</vt:lpwstr>
  </property>
</Properties>
</file>