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</p:sldMasterIdLst>
  <p:notesMasterIdLst>
    <p:notesMasterId r:id="rId31"/>
  </p:notesMasterIdLst>
  <p:sldIdLst>
    <p:sldId id="256" r:id="rId4"/>
    <p:sldId id="257" r:id="rId5"/>
    <p:sldId id="258" r:id="rId6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6B"/>
    <a:srgbClr val="14B7BC"/>
    <a:srgbClr val="3480C7"/>
    <a:srgbClr val="60B7AE"/>
    <a:srgbClr val="0E967F"/>
    <a:srgbClr val="E8FBFE"/>
    <a:srgbClr val="249087"/>
    <a:srgbClr val="13C5BE"/>
    <a:srgbClr val="DDF5F9"/>
    <a:srgbClr val="24A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2136" y="1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31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National Defense</c:v>
                </c:pt>
              </c:strCache>
            </c:strRef>
          </c:tx>
          <c:spPr>
            <a:ln w="31750" cap="rnd">
              <a:solidFill>
                <a:srgbClr val="335B74"/>
              </a:solidFill>
              <a:round/>
            </a:ln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FY2015</c:v>
                </c:pt>
                <c:pt idx="1">
                  <c:v>FY2016</c:v>
                </c:pt>
                <c:pt idx="2">
                  <c:v>FY2017</c:v>
                </c:pt>
                <c:pt idx="3">
                  <c:v>FY2018</c:v>
                </c:pt>
                <c:pt idx="4">
                  <c:v>FY2019</c:v>
                </c:pt>
                <c:pt idx="5">
                  <c:v>FY2020</c:v>
                </c:pt>
                <c:pt idx="6">
                  <c:v>FY2021</c:v>
                </c:pt>
                <c:pt idx="7">
                  <c:v>FY2022</c:v>
                </c:pt>
                <c:pt idx="8">
                  <c:v>FY2023</c:v>
                </c:pt>
                <c:pt idx="9">
                  <c:v>FY2024</c:v>
                </c:pt>
                <c:pt idx="10">
                  <c:v>FY2025</c:v>
                </c:pt>
                <c:pt idx="11">
                  <c:v>FY2026</c:v>
                </c:pt>
                <c:pt idx="12">
                  <c:v>FY2027</c:v>
                </c:pt>
                <c:pt idx="13">
                  <c:v>FY2028</c:v>
                </c:pt>
                <c:pt idx="14">
                  <c:v>FY2029</c:v>
                </c:pt>
                <c:pt idx="15">
                  <c:v>FY2030</c:v>
                </c:pt>
                <c:pt idx="16">
                  <c:v>FY2031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589.659</c:v>
                </c:pt>
                <c:pt idx="1">
                  <c:v>593.372</c:v>
                </c:pt>
                <c:pt idx="2">
                  <c:v>598.723</c:v>
                </c:pt>
                <c:pt idx="3">
                  <c:v>631.251</c:v>
                </c:pt>
                <c:pt idx="4">
                  <c:v>685.707</c:v>
                </c:pt>
                <c:pt idx="5">
                  <c:v>724.589</c:v>
                </c:pt>
                <c:pt idx="6">
                  <c:v>753.897</c:v>
                </c:pt>
                <c:pt idx="7">
                  <c:v>765.649</c:v>
                </c:pt>
                <c:pt idx="8">
                  <c:v>820.263</c:v>
                </c:pt>
                <c:pt idx="9">
                  <c:v>873.523</c:v>
                </c:pt>
                <c:pt idx="10">
                  <c:v>916.14</c:v>
                </c:pt>
                <c:pt idx="11">
                  <c:v>966.396</c:v>
                </c:pt>
                <c:pt idx="12">
                  <c:v>1205.028</c:v>
                </c:pt>
                <c:pt idx="13">
                  <c:v>1323.199</c:v>
                </c:pt>
                <c:pt idx="14">
                  <c:v>1341.571</c:v>
                </c:pt>
                <c:pt idx="15">
                  <c:v>1348.793</c:v>
                </c:pt>
                <c:pt idx="16">
                  <c:v>1369.123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Medicare</c:v>
                </c:pt>
              </c:strCache>
            </c:strRef>
          </c:tx>
          <c:spPr>
            <a:ln w="25400" cap="rnd">
              <a:solidFill>
                <a:srgbClr val="C9A227"/>
              </a:solidFill>
              <a:round/>
            </a:ln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FY2015</c:v>
                </c:pt>
                <c:pt idx="1">
                  <c:v>FY2016</c:v>
                </c:pt>
                <c:pt idx="2">
                  <c:v>FY2017</c:v>
                </c:pt>
                <c:pt idx="3">
                  <c:v>FY2018</c:v>
                </c:pt>
                <c:pt idx="4">
                  <c:v>FY2019</c:v>
                </c:pt>
                <c:pt idx="5">
                  <c:v>FY2020</c:v>
                </c:pt>
                <c:pt idx="6">
                  <c:v>FY2021</c:v>
                </c:pt>
                <c:pt idx="7">
                  <c:v>FY2022</c:v>
                </c:pt>
                <c:pt idx="8">
                  <c:v>FY2023</c:v>
                </c:pt>
                <c:pt idx="9">
                  <c:v>FY2024</c:v>
                </c:pt>
                <c:pt idx="10">
                  <c:v>FY2025</c:v>
                </c:pt>
                <c:pt idx="11">
                  <c:v>FY2026</c:v>
                </c:pt>
                <c:pt idx="12">
                  <c:v>FY2027</c:v>
                </c:pt>
                <c:pt idx="13">
                  <c:v>FY2028</c:v>
                </c:pt>
                <c:pt idx="14">
                  <c:v>FY2029</c:v>
                </c:pt>
                <c:pt idx="15">
                  <c:v>FY2030</c:v>
                </c:pt>
                <c:pt idx="16">
                  <c:v>FY2031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546.202</c:v>
                </c:pt>
                <c:pt idx="1">
                  <c:v>594.536</c:v>
                </c:pt>
                <c:pt idx="2">
                  <c:v>597.307</c:v>
                </c:pt>
                <c:pt idx="3">
                  <c:v>588.706</c:v>
                </c:pt>
                <c:pt idx="4">
                  <c:v>650.996</c:v>
                </c:pt>
                <c:pt idx="5">
                  <c:v>776.225</c:v>
                </c:pt>
                <c:pt idx="6">
                  <c:v>696.458</c:v>
                </c:pt>
                <c:pt idx="7">
                  <c:v>755.094</c:v>
                </c:pt>
                <c:pt idx="8">
                  <c:v>847.544</c:v>
                </c:pt>
                <c:pt idx="9">
                  <c:v>874.133</c:v>
                </c:pt>
                <c:pt idx="10">
                  <c:v>996.718</c:v>
                </c:pt>
                <c:pt idx="11">
                  <c:v>1070.248</c:v>
                </c:pt>
                <c:pt idx="12">
                  <c:v>1200.809</c:v>
                </c:pt>
                <c:pt idx="13">
                  <c:v>1350.466</c:v>
                </c:pt>
                <c:pt idx="14">
                  <c:v>1316.24</c:v>
                </c:pt>
                <c:pt idx="15">
                  <c:v>1473.374</c:v>
                </c:pt>
                <c:pt idx="16">
                  <c:v>1573.538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Social Security</c:v>
                </c:pt>
              </c:strCache>
            </c:strRef>
          </c:tx>
          <c:spPr>
            <a:ln w="25400" cap="rnd">
              <a:solidFill>
                <a:srgbClr val="8FB3BF"/>
              </a:solidFill>
              <a:round/>
            </a:ln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FY2015</c:v>
                </c:pt>
                <c:pt idx="1">
                  <c:v>FY2016</c:v>
                </c:pt>
                <c:pt idx="2">
                  <c:v>FY2017</c:v>
                </c:pt>
                <c:pt idx="3">
                  <c:v>FY2018</c:v>
                </c:pt>
                <c:pt idx="4">
                  <c:v>FY2019</c:v>
                </c:pt>
                <c:pt idx="5">
                  <c:v>FY2020</c:v>
                </c:pt>
                <c:pt idx="6">
                  <c:v>FY2021</c:v>
                </c:pt>
                <c:pt idx="7">
                  <c:v>FY2022</c:v>
                </c:pt>
                <c:pt idx="8">
                  <c:v>FY2023</c:v>
                </c:pt>
                <c:pt idx="9">
                  <c:v>FY2024</c:v>
                </c:pt>
                <c:pt idx="10">
                  <c:v>FY2025</c:v>
                </c:pt>
                <c:pt idx="11">
                  <c:v>FY2026</c:v>
                </c:pt>
                <c:pt idx="12">
                  <c:v>FY2027</c:v>
                </c:pt>
                <c:pt idx="13">
                  <c:v>FY2028</c:v>
                </c:pt>
                <c:pt idx="14">
                  <c:v>FY2029</c:v>
                </c:pt>
                <c:pt idx="15">
                  <c:v>FY2030</c:v>
                </c:pt>
                <c:pt idx="16">
                  <c:v>FY2031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887.753</c:v>
                </c:pt>
                <c:pt idx="1">
                  <c:v>916.067</c:v>
                </c:pt>
                <c:pt idx="2">
                  <c:v>944.878</c:v>
                </c:pt>
                <c:pt idx="3">
                  <c:v>987.791</c:v>
                </c:pt>
                <c:pt idx="4">
                  <c:v>1044.409</c:v>
                </c:pt>
                <c:pt idx="5">
                  <c:v>1095.816</c:v>
                </c:pt>
                <c:pt idx="6">
                  <c:v>1134.586</c:v>
                </c:pt>
                <c:pt idx="7">
                  <c:v>1218.663</c:v>
                </c:pt>
                <c:pt idx="8">
                  <c:v>1354.317</c:v>
                </c:pt>
                <c:pt idx="9">
                  <c:v>1460.918</c:v>
                </c:pt>
                <c:pt idx="10">
                  <c:v>1580.673</c:v>
                </c:pt>
                <c:pt idx="11">
                  <c:v>1676.441</c:v>
                </c:pt>
                <c:pt idx="12">
                  <c:v>1771.096</c:v>
                </c:pt>
                <c:pt idx="13">
                  <c:v>1864.411</c:v>
                </c:pt>
                <c:pt idx="14">
                  <c:v>1957.302</c:v>
                </c:pt>
                <c:pt idx="15">
                  <c:v>2052.109</c:v>
                </c:pt>
                <c:pt idx="16">
                  <c:v>2151.475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Net Interest</c:v>
                </c:pt>
              </c:strCache>
            </c:strRef>
          </c:tx>
          <c:spPr>
            <a:ln w="50800" cap="rnd">
              <a:solidFill>
                <a:srgbClr val="E4572E"/>
              </a:solidFill>
              <a:round/>
            </a:ln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FY2015</c:v>
                </c:pt>
                <c:pt idx="1">
                  <c:v>FY2016</c:v>
                </c:pt>
                <c:pt idx="2">
                  <c:v>FY2017</c:v>
                </c:pt>
                <c:pt idx="3">
                  <c:v>FY2018</c:v>
                </c:pt>
                <c:pt idx="4">
                  <c:v>FY2019</c:v>
                </c:pt>
                <c:pt idx="5">
                  <c:v>FY2020</c:v>
                </c:pt>
                <c:pt idx="6">
                  <c:v>FY2021</c:v>
                </c:pt>
                <c:pt idx="7">
                  <c:v>FY2022</c:v>
                </c:pt>
                <c:pt idx="8">
                  <c:v>FY2023</c:v>
                </c:pt>
                <c:pt idx="9">
                  <c:v>FY2024</c:v>
                </c:pt>
                <c:pt idx="10">
                  <c:v>FY2025</c:v>
                </c:pt>
                <c:pt idx="11">
                  <c:v>FY2026</c:v>
                </c:pt>
                <c:pt idx="12">
                  <c:v>FY2027</c:v>
                </c:pt>
                <c:pt idx="13">
                  <c:v>FY2028</c:v>
                </c:pt>
                <c:pt idx="14">
                  <c:v>FY2029</c:v>
                </c:pt>
                <c:pt idx="15">
                  <c:v>FY2030</c:v>
                </c:pt>
                <c:pt idx="16">
                  <c:v>FY2031</c:v>
                </c:pt>
              </c:strCache>
            </c:str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223.181</c:v>
                </c:pt>
                <c:pt idx="1">
                  <c:v>240.033</c:v>
                </c:pt>
                <c:pt idx="2">
                  <c:v>262.551</c:v>
                </c:pt>
                <c:pt idx="3">
                  <c:v>324.975</c:v>
                </c:pt>
                <c:pt idx="4">
                  <c:v>375.158</c:v>
                </c:pt>
                <c:pt idx="5">
                  <c:v>345.47</c:v>
                </c:pt>
                <c:pt idx="6">
                  <c:v>352.338</c:v>
                </c:pt>
                <c:pt idx="7">
                  <c:v>475.887</c:v>
                </c:pt>
                <c:pt idx="8">
                  <c:v>658.267</c:v>
                </c:pt>
                <c:pt idx="9">
                  <c:v>879.879</c:v>
                </c:pt>
                <c:pt idx="10">
                  <c:v>970.065</c:v>
                </c:pt>
                <c:pt idx="11">
                  <c:v>1016.65</c:v>
                </c:pt>
                <c:pt idx="12">
                  <c:v>1065.368</c:v>
                </c:pt>
                <c:pt idx="13">
                  <c:v>1166.961</c:v>
                </c:pt>
                <c:pt idx="14">
                  <c:v>1234.644</c:v>
                </c:pt>
                <c:pt idx="15">
                  <c:v>1304.508</c:v>
                </c:pt>
                <c:pt idx="16">
                  <c:v>1363.769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noFill/>
          <a:ln w="9525">
            <a:solidFill>
              <a:srgbClr val="AAB4C0"/>
            </a:solidFill>
            <a:round/>
          </a:ln>
        </c:spPr>
        <c:txPr>
          <a:bodyPr/>
          <a:lstStyle/>
          <a:p>
            <a:pPr>
              <a:defRPr sz="1260" b="0">
                <a:solidFill>
                  <a:srgbClr val="5B6573"/>
                </a:solidFill>
                <a:latin typeface="Calibri"/>
                <a:ea typeface="Microsoft YaHei"/>
                <a:cs typeface="Calibri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4E8EE"/>
              </a:solidFill>
              <a:round/>
            </a:ln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260" b="0">
                <a:solidFill>
                  <a:srgbClr val="5B6573"/>
                </a:solidFill>
                <a:latin typeface="Calibri"/>
                <a:ea typeface="Microsoft YaHei"/>
                <a:cs typeface="Calibri"/>
              </a:defRPr>
            </a:pPr>
            <a:endParaRPr lang="en-US"/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r"/>
      <c:layout/>
      <c:overlay val="0"/>
      <c:txPr>
        <a:bodyPr/>
        <a:lstStyle/>
        <a:p>
          <a:pPr>
            <a:defRPr sz="1330" b="0">
              <a:solidFill>
                <a:srgbClr val="5B6573"/>
              </a:solidFill>
              <a:latin typeface="Calibri"/>
              <a:ea typeface="Microsoft YaHe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0">
          <a:solidFill>
            <a:srgbClr val="1F2A37"/>
          </a:solidFill>
          <a:latin typeface="Calibri"/>
          <a:ea typeface="Microsoft YaHei"/>
          <a:cs typeface="Calibri"/>
        </a:defRPr>
      </a:pPr>
      <a:endParaRPr lang="en-US"/>
    </a:p>
  </c:txPr>
  <c:externalData r:id="rId1">
    <c:autoUpdate val="0"/>
  </c:externalData>
  <c:extLst>
    <c:ext uri="{6F1C2A9E-4B7D-4E21-9C3A-REFINE-THEME}">
      <rft:theme xmlns:rft="urn:refine:chart-theme" val="navy"/>
    </c:ext>
  </c:extLst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66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616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28764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围挡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7D407B3-1201-4D9E-AAFB-D7BA8902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C03E8-CF9F-4597-BAE2-67F5BDC1441B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F6165BB-9FF5-4CC2-B9F8-9B5A370C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91A287-E07A-4A4E-ADAC-9C6FFF7F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29E40-38FF-423D-B036-F9DC5A0FAF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01278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E30E3A-D991-4296-AA29-E3355C048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C981EE-4EB0-4A25-B299-215FE15BC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6DD2C3-042E-46FE-B72C-98584CEDA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C03E8-CF9F-4597-BAE2-67F5BDC1441B}" type="datetimeFigureOut">
              <a:rPr lang="zh-CN" altLang="en-US" smtClean="0"/>
              <a:t>2025-7-2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44B67C-D7FB-46F6-8C6C-A5583ADBE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94A426-CEB4-4DCF-A01F-0C93FB00A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9E40-38FF-423D-B036-F9DC5A0FAF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38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microsoft.com/office/2007/relationships/hdphoto" Target="../media/image1.wdp"/><Relationship Id="rId5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microsoft.com/office/2007/relationships/hdphoto" Target="../media/image2.wdp"/><Relationship Id="rId5" Type="http://schemas.openxmlformats.org/officeDocument/2006/relationships/image" Target="../media/image2.png"/><Relationship Id="rId6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>
            <a:grpSpLocks noChangeAspect="1"/>
          </p:cNvGrpSpPr>
          <p:nvPr/>
        </p:nvGrpSpPr>
        <p:grpSpPr>
          <a:xfrm>
            <a:off x="251698" y="0"/>
            <a:ext cx="728951" cy="792000"/>
            <a:chOff x="533399" y="0"/>
            <a:chExt cx="6312047" cy="6857993"/>
          </a:xfrm>
        </p:grpSpPr>
        <p:sp>
          <p:nvSpPr>
            <p:cNvPr id="41" name="平行四边形 40"/>
            <p:cNvSpPr/>
            <p:nvPr/>
          </p:nvSpPr>
          <p:spPr>
            <a:xfrm flipH="1">
              <a:off x="533399" y="0"/>
              <a:ext cx="6312047" cy="5939098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平行四边形 41"/>
            <p:cNvSpPr/>
            <p:nvPr/>
          </p:nvSpPr>
          <p:spPr>
            <a:xfrm flipV="1">
              <a:off x="533400" y="2313771"/>
              <a:ext cx="4829579" cy="4544222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>
            <a:off x="1235075" y="801735"/>
            <a:ext cx="10182225" cy="0"/>
          </a:xfrm>
          <a:prstGeom prst="line">
            <a:avLst/>
          </a:prstGeom>
          <a:ln w="19050">
            <a:solidFill>
              <a:srgbClr val="2490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11272035" y="651826"/>
            <a:ext cx="288000" cy="288000"/>
            <a:chOff x="1061086" y="4339558"/>
            <a:chExt cx="1480278" cy="1480278"/>
          </a:xfrm>
        </p:grpSpPr>
        <p:sp>
          <p:nvSpPr>
            <p:cNvPr id="45" name="椭圆 44"/>
            <p:cNvSpPr/>
            <p:nvPr/>
          </p:nvSpPr>
          <p:spPr>
            <a:xfrm>
              <a:off x="1061086" y="4339558"/>
              <a:ext cx="1480278" cy="1480278"/>
            </a:xfrm>
            <a:prstGeom prst="ellipse">
              <a:avLst/>
            </a:prstGeom>
            <a:solidFill>
              <a:srgbClr val="63D5AA">
                <a:alpha val="31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297328" y="4575798"/>
              <a:ext cx="1007795" cy="1007799"/>
            </a:xfrm>
            <a:prstGeom prst="ellipse">
              <a:avLst/>
            </a:prstGeom>
            <a:gradFill>
              <a:gsLst>
                <a:gs pos="0">
                  <a:srgbClr val="63D5AA"/>
                </a:gs>
                <a:gs pos="100000">
                  <a:srgbClr val="3A9368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35354" y="1074420"/>
            <a:ext cx="7653528" cy="37764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2000" b="1" dirty="0">
                <a:solidFill>
                  <a:srgbClr val="249087"/>
                </a:solidFill>
                <a:sym typeface="+mn-lt"/>
                <a:latin typeface="Arial"/>
                <a:cs typeface="+mn-ea"/>
              </a:rPr>
              <a:t>FY2015–FY2031, OMB Historical Table 3.1 (FY2027 Budget)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06FC1FD-7856-EB28-3250-65A8D3974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056" y="1082540"/>
            <a:ext cx="317019" cy="40237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AD3F5C0-89B0-557B-88EF-2A75A507063C}"/>
              </a:ext>
            </a:extLst>
          </p:cNvPr>
          <p:cNvSpPr txBox="1"/>
          <p:nvPr/>
        </p:nvSpPr>
        <p:spPr>
          <a:xfrm>
            <a:off x="1157630" y="249631"/>
            <a:ext cx="9412834" cy="46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6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 sz="2600" b="1">
                <a:solidFill>
                  <a:srgbClr val="00706B"/>
                </a:solidFill>
                <a:sym typeface="+mn-lt"/>
                <a:latin typeface="Arial"/>
                <a:cs typeface="+mn-ea"/>
              </a:rPr>
              <a:t>Interest costs vs. defense, Medicare and Social Security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>
            <a:grpSpLocks noChangeAspect="1"/>
          </p:cNvGrpSpPr>
          <p:nvPr/>
        </p:nvGrpSpPr>
        <p:grpSpPr>
          <a:xfrm>
            <a:off x="251698" y="0"/>
            <a:ext cx="728951" cy="792000"/>
            <a:chOff x="533399" y="0"/>
            <a:chExt cx="6312047" cy="6857993"/>
          </a:xfrm>
        </p:grpSpPr>
        <p:sp>
          <p:nvSpPr>
            <p:cNvPr id="41" name="平行四边形 40"/>
            <p:cNvSpPr/>
            <p:nvPr/>
          </p:nvSpPr>
          <p:spPr>
            <a:xfrm flipH="1">
              <a:off x="533399" y="0"/>
              <a:ext cx="6312047" cy="5939098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平行四边形 41"/>
            <p:cNvSpPr/>
            <p:nvPr/>
          </p:nvSpPr>
          <p:spPr>
            <a:xfrm flipV="1">
              <a:off x="533400" y="2313771"/>
              <a:ext cx="4829579" cy="4544222"/>
            </a:xfrm>
            <a:prstGeom prst="parallelogram">
              <a:avLst>
                <a:gd name="adj" fmla="val 56000"/>
              </a:avLst>
            </a:prstGeom>
            <a:gradFill>
              <a:gsLst>
                <a:gs pos="0">
                  <a:srgbClr val="4BA687">
                    <a:alpha val="0"/>
                  </a:srgbClr>
                </a:gs>
                <a:gs pos="97000">
                  <a:srgbClr val="4BA687"/>
                </a:gs>
              </a:gsLst>
              <a:lin ang="16200000" scaled="1"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157630" y="249631"/>
            <a:ext cx="9943186" cy="405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706B"/>
                </a:solidFill>
                <a:sym typeface="+mn-lt"/>
                <a:latin typeface="Arial"/>
                <a:cs typeface="+mn-ea"/>
              </a:rPr>
              <a:t>Net interest rose sharply after FY2021 and overtook defense in FY2024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1235075" y="801735"/>
            <a:ext cx="10182225" cy="0"/>
          </a:xfrm>
          <a:prstGeom prst="line">
            <a:avLst/>
          </a:prstGeom>
          <a:ln w="19050">
            <a:solidFill>
              <a:srgbClr val="2490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11272035" y="651826"/>
            <a:ext cx="288000" cy="288000"/>
            <a:chOff x="1061086" y="4339558"/>
            <a:chExt cx="1480278" cy="1480278"/>
          </a:xfrm>
        </p:grpSpPr>
        <p:sp>
          <p:nvSpPr>
            <p:cNvPr id="45" name="椭圆 44"/>
            <p:cNvSpPr/>
            <p:nvPr/>
          </p:nvSpPr>
          <p:spPr>
            <a:xfrm>
              <a:off x="1061086" y="4339558"/>
              <a:ext cx="1480278" cy="1480278"/>
            </a:xfrm>
            <a:prstGeom prst="ellipse">
              <a:avLst/>
            </a:prstGeom>
            <a:solidFill>
              <a:srgbClr val="63D5AA">
                <a:alpha val="31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297328" y="4575798"/>
              <a:ext cx="1007795" cy="1007799"/>
            </a:xfrm>
            <a:prstGeom prst="ellipse">
              <a:avLst/>
            </a:prstGeom>
            <a:gradFill>
              <a:gsLst>
                <a:gs pos="0">
                  <a:srgbClr val="63D5AA"/>
                </a:gs>
                <a:gs pos="100000">
                  <a:srgbClr val="3A9368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outerShdw blurRad="203200" dist="38100" dir="2700000" algn="tl" rotWithShape="0">
                <a:srgbClr val="346BE8">
                  <a:alpha val="40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六边形 3">
            <a:extLst>
              <a:ext uri="{FF2B5EF4-FFF2-40B4-BE49-F238E27FC236}">
                <a16:creationId xmlns:a16="http://schemas.microsoft.com/office/drawing/2014/main" id="{3B0A46D4-3384-0FE2-BC9E-43DF75B70CD0}"/>
              </a:ext>
            </a:extLst>
          </p:cNvPr>
          <p:cNvSpPr/>
          <p:nvPr/>
        </p:nvSpPr>
        <p:spPr>
          <a:xfrm>
            <a:off x="1189355" y="918234"/>
            <a:ext cx="5394960" cy="516473"/>
          </a:xfrm>
          <a:prstGeom prst="hexagon">
            <a:avLst/>
          </a:prstGeom>
          <a:gradFill>
            <a:gsLst>
              <a:gs pos="100000">
                <a:srgbClr val="DAF6F4"/>
              </a:gs>
              <a:gs pos="0">
                <a:schemeClr val="bg1"/>
              </a:gs>
            </a:gsLst>
            <a:lin ang="5400000" scaled="0"/>
          </a:gradFill>
          <a:ln w="12700">
            <a:gradFill>
              <a:gsLst>
                <a:gs pos="85000">
                  <a:srgbClr val="2CB9AF"/>
                </a:gs>
                <a:gs pos="0">
                  <a:srgbClr val="0B9988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777240"/>
          <a:lstStyle/>
          <a:p>
            <a:pPr algn="l"/>
            <a:r>
              <a:rPr sz="1300" b="1">
                <a:solidFill>
                  <a:srgbClr val="00706B"/>
                </a:solidFill>
                <a:latin typeface="Arial"/>
              </a:rPr>
              <a:t>$ billions  ·  FY2026–2031 are OMB estimates</a:t>
            </a:r>
            <a:endParaRPr lang="zh-CN" altLang="en-US" sz="2400" b="1"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E929405-03C0-1A40-7558-1D19FDF88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6701" y="978864"/>
            <a:ext cx="317019" cy="402371"/>
          </a:xfrm>
          <a:prstGeom prst="rect">
            <a:avLst/>
          </a:prstGeom>
        </p:spPr>
      </p:pic>
      <p:graphicFrame>
        <p:nvGraphicFramePr>
          <p:cNvPr id="49" name="AI chart: chart"/>
          <p:cNvGraphicFramePr/>
          <p:nvPr/>
        </p:nvGraphicFramePr>
        <p:xfrm>
          <a:off x="640080" y="1709014"/>
          <a:ext cx="10911535" cy="4326026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50" name="Note 50"/>
          <p:cNvSpPr txBox="1"/>
          <p:nvPr/>
        </p:nvSpPr>
        <p:spPr>
          <a:xfrm>
            <a:off x="640080" y="6144768"/>
            <a:ext cx="10911535" cy="292608"/>
          </a:xfrm>
          <a:prstGeom prst="rect">
            <a:avLst/>
          </a:prstGeom>
          <a:noFill/>
        </p:spPr>
        <p:txBody>
          <a:bodyPr wrap="square" lIns="45720" rIns="45720" tIns="22860" bIns="22860" anchor="t">
            <a:noAutofit/>
          </a:bodyPr>
          <a:lstStyle/>
          <a:p>
            <a:pPr algn="l"/>
            <a:r>
              <a:rPr lang="en-US" sz="1100" b="0">
                <a:solidFill>
                  <a:srgbClr val="7F7F7F"/>
                </a:solidFill>
                <a:latin typeface="Arial"/>
              </a:rPr>
              <a:t>Source: OMB Historical Tables, Table 3.1, FY2027 Budget; FY2026-2031 are estimates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9309012-E08D-81EB-B400-14C152DA7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9696"/>
            <a:ext cx="12192000" cy="5238304"/>
          </a:xfrm>
          <a:prstGeom prst="rect">
            <a:avLst/>
          </a:prstGeom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BBC86772-4EE7-D639-019F-002EC8E047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rgbClr val="009D85">
                  <a:alpha val="0"/>
                </a:srgbClr>
              </a:gs>
              <a:gs pos="100000">
                <a:srgbClr val="009D85">
                  <a:alpha val="6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51C33C4E-3607-4B2B-94A5-27BAA6C4C413}"/>
              </a:ext>
            </a:extLst>
          </p:cNvPr>
          <p:cNvSpPr/>
          <p:nvPr/>
        </p:nvSpPr>
        <p:spPr>
          <a:xfrm>
            <a:off x="317500" y="317500"/>
            <a:ext cx="11557000" cy="6223000"/>
          </a:xfrm>
          <a:custGeom>
            <a:avLst/>
            <a:gdLst>
              <a:gd name="connsiteX0" fmla="*/ 11239500 w 11557000"/>
              <a:gd name="connsiteY0" fmla="*/ 0 h 6223000"/>
              <a:gd name="connsiteX1" fmla="*/ 11557000 w 11557000"/>
              <a:gd name="connsiteY1" fmla="*/ 317500 h 6223000"/>
              <a:gd name="connsiteX2" fmla="*/ 11557000 w 11557000"/>
              <a:gd name="connsiteY2" fmla="*/ 5905500 h 6223000"/>
              <a:gd name="connsiteX3" fmla="*/ 11239500 w 11557000"/>
              <a:gd name="connsiteY3" fmla="*/ 6223000 h 6223000"/>
              <a:gd name="connsiteX4" fmla="*/ 317500 w 11557000"/>
              <a:gd name="connsiteY4" fmla="*/ 6223000 h 6223000"/>
              <a:gd name="connsiteX5" fmla="*/ 0 w 11557000"/>
              <a:gd name="connsiteY5" fmla="*/ 5905500 h 6223000"/>
              <a:gd name="connsiteX6" fmla="*/ 0 w 11557000"/>
              <a:gd name="connsiteY6" fmla="*/ 317500 h 6223000"/>
              <a:gd name="connsiteX7" fmla="*/ 317500 w 11557000"/>
              <a:gd name="connsiteY7" fmla="*/ 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57000" h="6223000">
                <a:moveTo>
                  <a:pt x="11239500" y="0"/>
                </a:moveTo>
                <a:cubicBezTo>
                  <a:pt x="11414851" y="0"/>
                  <a:pt x="11557000" y="142150"/>
                  <a:pt x="11557000" y="317500"/>
                </a:cubicBezTo>
                <a:lnTo>
                  <a:pt x="11557000" y="5905500"/>
                </a:lnTo>
                <a:cubicBezTo>
                  <a:pt x="11557000" y="6080851"/>
                  <a:pt x="11414851" y="6223000"/>
                  <a:pt x="11239500" y="6223000"/>
                </a:cubicBezTo>
                <a:lnTo>
                  <a:pt x="317500" y="6223000"/>
                </a:lnTo>
                <a:cubicBezTo>
                  <a:pt x="142150" y="6223000"/>
                  <a:pt x="0" y="6080851"/>
                  <a:pt x="0" y="5905500"/>
                </a:cubicBezTo>
                <a:lnTo>
                  <a:pt x="0" y="317500"/>
                </a:ln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  <a:effectLst>
            <a:outerShdw blurRad="152400" sx="102000" sy="102000" algn="ctr" rotWithShape="0">
              <a:srgbClr val="00706B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EA17DF8-0E41-71A4-A57D-D49783259B38}"/>
              </a:ext>
            </a:extLst>
          </p:cNvPr>
          <p:cNvGrpSpPr>
            <a:grpSpLocks/>
          </p:cNvGrpSpPr>
          <p:nvPr/>
        </p:nvGrpSpPr>
        <p:grpSpPr>
          <a:xfrm>
            <a:off x="699010" y="513833"/>
            <a:ext cx="339886" cy="388676"/>
            <a:chOff x="11626660" y="-2022611"/>
            <a:chExt cx="565340" cy="646493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791E3B76-1AB9-B6CF-D835-58E6B8EDA974}"/>
                </a:ext>
              </a:extLst>
            </p:cNvPr>
            <p:cNvSpPr/>
            <p:nvPr/>
          </p:nvSpPr>
          <p:spPr>
            <a:xfrm>
              <a:off x="11626660" y="-1858018"/>
              <a:ext cx="283464" cy="481900"/>
            </a:xfrm>
            <a:custGeom>
              <a:avLst/>
              <a:gdLst>
                <a:gd name="connsiteX0" fmla="*/ 283464 w 283464"/>
                <a:gd name="connsiteY0" fmla="*/ 164448 h 481900"/>
                <a:gd name="connsiteX1" fmla="*/ 0 w 283464"/>
                <a:gd name="connsiteY1" fmla="*/ -1160 h 481900"/>
                <a:gd name="connsiteX2" fmla="*/ 0 w 283464"/>
                <a:gd name="connsiteY2" fmla="*/ 315134 h 481900"/>
                <a:gd name="connsiteX3" fmla="*/ 283464 w 283464"/>
                <a:gd name="connsiteY3" fmla="*/ 480741 h 481900"/>
                <a:gd name="connsiteX4" fmla="*/ 283464 w 283464"/>
                <a:gd name="connsiteY4" fmla="*/ 164448 h 48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464" h="481900">
                  <a:moveTo>
                    <a:pt x="283464" y="164448"/>
                  </a:moveTo>
                  <a:lnTo>
                    <a:pt x="0" y="-1160"/>
                  </a:lnTo>
                  <a:lnTo>
                    <a:pt x="0" y="315134"/>
                  </a:lnTo>
                  <a:lnTo>
                    <a:pt x="283464" y="480741"/>
                  </a:lnTo>
                  <a:lnTo>
                    <a:pt x="283464" y="164448"/>
                  </a:lnTo>
                  <a:close/>
                </a:path>
              </a:pathLst>
            </a:custGeom>
            <a:gradFill>
              <a:gsLst>
                <a:gs pos="25000">
                  <a:srgbClr val="009D85"/>
                </a:gs>
                <a:gs pos="100000">
                  <a:srgbClr val="92D050"/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F62E813B-7AC7-D541-F993-07274F333286}"/>
                </a:ext>
              </a:extLst>
            </p:cNvPr>
            <p:cNvSpPr/>
            <p:nvPr/>
          </p:nvSpPr>
          <p:spPr>
            <a:xfrm>
              <a:off x="11910124" y="-1857002"/>
              <a:ext cx="281685" cy="480884"/>
            </a:xfrm>
            <a:custGeom>
              <a:avLst/>
              <a:gdLst>
                <a:gd name="connsiteX0" fmla="*/ 0 w 281685"/>
                <a:gd name="connsiteY0" fmla="*/ 163432 h 480884"/>
                <a:gd name="connsiteX1" fmla="*/ 0 w 281685"/>
                <a:gd name="connsiteY1" fmla="*/ 479725 h 480884"/>
                <a:gd name="connsiteX2" fmla="*/ 281686 w 281685"/>
                <a:gd name="connsiteY2" fmla="*/ 315133 h 480884"/>
                <a:gd name="connsiteX3" fmla="*/ 281686 w 281685"/>
                <a:gd name="connsiteY3" fmla="*/ -1160 h 48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85" h="480884">
                  <a:moveTo>
                    <a:pt x="0" y="163432"/>
                  </a:moveTo>
                  <a:lnTo>
                    <a:pt x="0" y="479725"/>
                  </a:lnTo>
                  <a:lnTo>
                    <a:pt x="281686" y="315133"/>
                  </a:lnTo>
                  <a:lnTo>
                    <a:pt x="281686" y="-1160"/>
                  </a:lnTo>
                  <a:close/>
                </a:path>
              </a:pathLst>
            </a:custGeom>
            <a:gradFill>
              <a:gsLst>
                <a:gs pos="25000">
                  <a:srgbClr val="00706B"/>
                </a:gs>
                <a:gs pos="100000">
                  <a:srgbClr val="009D85"/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E97617CE-197C-B07E-5255-58791BDA4C73}"/>
                </a:ext>
              </a:extLst>
            </p:cNvPr>
            <p:cNvSpPr/>
            <p:nvPr/>
          </p:nvSpPr>
          <p:spPr>
            <a:xfrm>
              <a:off x="11626660" y="-2022611"/>
              <a:ext cx="565340" cy="330200"/>
            </a:xfrm>
            <a:custGeom>
              <a:avLst/>
              <a:gdLst>
                <a:gd name="connsiteX0" fmla="*/ 283464 w 565340"/>
                <a:gd name="connsiteY0" fmla="*/ 329040 h 330200"/>
                <a:gd name="connsiteX1" fmla="*/ 565150 w 565340"/>
                <a:gd name="connsiteY1" fmla="*/ 164449 h 330200"/>
                <a:gd name="connsiteX2" fmla="*/ 565150 w 565340"/>
                <a:gd name="connsiteY2" fmla="*/ 164575 h 330200"/>
                <a:gd name="connsiteX3" fmla="*/ 565341 w 565340"/>
                <a:gd name="connsiteY3" fmla="*/ 164511 h 330200"/>
                <a:gd name="connsiteX4" fmla="*/ 281749 w 565340"/>
                <a:gd name="connsiteY4" fmla="*/ -1160 h 330200"/>
                <a:gd name="connsiteX5" fmla="*/ 0 w 565340"/>
                <a:gd name="connsiteY5" fmla="*/ 163432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5340" h="330200">
                  <a:moveTo>
                    <a:pt x="283464" y="329040"/>
                  </a:moveTo>
                  <a:lnTo>
                    <a:pt x="565150" y="164449"/>
                  </a:lnTo>
                  <a:lnTo>
                    <a:pt x="565150" y="164575"/>
                  </a:lnTo>
                  <a:lnTo>
                    <a:pt x="565341" y="164511"/>
                  </a:lnTo>
                  <a:lnTo>
                    <a:pt x="281749" y="-1160"/>
                  </a:lnTo>
                  <a:lnTo>
                    <a:pt x="0" y="163432"/>
                  </a:lnTo>
                  <a:close/>
                </a:path>
              </a:pathLst>
            </a:custGeom>
            <a:gradFill>
              <a:gsLst>
                <a:gs pos="0">
                  <a:srgbClr val="009D85"/>
                </a:gs>
                <a:gs pos="100000">
                  <a:srgbClr val="009D85">
                    <a:alpha val="43000"/>
                  </a:srgbClr>
                </a:gs>
              </a:gsLst>
              <a:lin ang="5400000" scaled="1"/>
            </a:gra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DEB368B4-777A-AEA2-5071-4EA05AD3804A}"/>
              </a:ext>
            </a:extLst>
          </p:cNvPr>
          <p:cNvSpPr/>
          <p:nvPr/>
        </p:nvSpPr>
        <p:spPr>
          <a:xfrm>
            <a:off x="1038781" y="877728"/>
            <a:ext cx="2258162" cy="49562"/>
          </a:xfrm>
          <a:prstGeom prst="rect">
            <a:avLst/>
          </a:prstGeom>
          <a:gradFill>
            <a:gsLst>
              <a:gs pos="0">
                <a:srgbClr val="299999">
                  <a:alpha val="38000"/>
                </a:srgbClr>
              </a:gs>
              <a:gs pos="94000">
                <a:srgbClr val="56AD89">
                  <a:alpha val="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1304BDE0-603F-6C88-44D5-EE5DFC5B0692}"/>
              </a:ext>
            </a:extLst>
          </p:cNvPr>
          <p:cNvSpPr/>
          <p:nvPr/>
        </p:nvSpPr>
        <p:spPr>
          <a:xfrm>
            <a:off x="1117267" y="2018780"/>
            <a:ext cx="9957465" cy="584838"/>
          </a:xfrm>
          <a:prstGeom prst="roundRect">
            <a:avLst>
              <a:gd name="adj" fmla="val 5757"/>
            </a:avLst>
          </a:prstGeom>
          <a:solidFill>
            <a:srgbClr val="009D85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325D524-F190-FBC6-8B0E-807A16F38B07}"/>
              </a:ext>
            </a:extLst>
          </p:cNvPr>
          <p:cNvSpPr txBox="1"/>
          <p:nvPr/>
        </p:nvSpPr>
        <p:spPr>
          <a:xfrm>
            <a:off x="1384402" y="2138782"/>
            <a:ext cx="9575597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363538" algn="l" defTabSz="31623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sym typeface="+mn-lt"/>
                <a:latin typeface="Arial"/>
                <a:cs typeface="+mn-ea"/>
              </a:rPr>
              <a:t>Federal outlays in $ billions, from OMB Historical Table 3.1 (FY2027 Budget)</a:t>
            </a:r>
          </a:p>
        </p:txBody>
      </p:sp>
      <p:grpSp>
        <p:nvGrpSpPr>
          <p:cNvPr id="127" name="组合 126">
            <a:extLst>
              <a:ext uri="{FF2B5EF4-FFF2-40B4-BE49-F238E27FC236}">
                <a16:creationId xmlns:a16="http://schemas.microsoft.com/office/drawing/2014/main" id="{FA472C0D-8159-2517-200B-032AE052BA7C}"/>
              </a:ext>
            </a:extLst>
          </p:cNvPr>
          <p:cNvGrpSpPr/>
          <p:nvPr/>
        </p:nvGrpSpPr>
        <p:grpSpPr>
          <a:xfrm>
            <a:off x="525975" y="1007900"/>
            <a:ext cx="11666025" cy="979484"/>
            <a:chOff x="1185430" y="-1578638"/>
            <a:chExt cx="10751516" cy="1296143"/>
          </a:xfrm>
        </p:grpSpPr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id="{98D96B14-56C9-B810-7791-60240E4CAFFE}"/>
                </a:ext>
              </a:extLst>
            </p:cNvPr>
            <p:cNvGrpSpPr/>
            <p:nvPr/>
          </p:nvGrpSpPr>
          <p:grpSpPr>
            <a:xfrm>
              <a:off x="1185430" y="-1578638"/>
              <a:ext cx="10751516" cy="1296143"/>
              <a:chOff x="1193135" y="425076"/>
              <a:chExt cx="10751516" cy="1296143"/>
            </a:xfrm>
          </p:grpSpPr>
          <p:pic>
            <p:nvPicPr>
              <p:cNvPr id="130" name="图片 129">
                <a:extLst>
                  <a:ext uri="{FF2B5EF4-FFF2-40B4-BE49-F238E27FC236}">
                    <a16:creationId xmlns:a16="http://schemas.microsoft.com/office/drawing/2014/main" id="{52E61F8B-F9D4-75BA-A743-DC1CE9EFC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3135" y="425076"/>
                <a:ext cx="10751516" cy="1296143"/>
              </a:xfrm>
              <a:prstGeom prst="rect">
                <a:avLst/>
              </a:prstGeom>
            </p:spPr>
          </p:pic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2262448A-C744-6B15-5C7D-FCC1C32C1E71}"/>
                  </a:ext>
                </a:extLst>
              </p:cNvPr>
              <p:cNvSpPr/>
              <p:nvPr/>
            </p:nvSpPr>
            <p:spPr>
              <a:xfrm>
                <a:off x="4324200" y="732338"/>
                <a:ext cx="4045982" cy="559396"/>
              </a:xfrm>
              <a:custGeom>
                <a:avLst/>
                <a:gdLst>
                  <a:gd name="connsiteX0" fmla="*/ 178626 w 4045982"/>
                  <a:gd name="connsiteY0" fmla="*/ 0 h 559396"/>
                  <a:gd name="connsiteX1" fmla="*/ 706343 w 4045982"/>
                  <a:gd name="connsiteY1" fmla="*/ 0 h 559396"/>
                  <a:gd name="connsiteX2" fmla="*/ 3339639 w 4045982"/>
                  <a:gd name="connsiteY2" fmla="*/ 0 h 559396"/>
                  <a:gd name="connsiteX3" fmla="*/ 3879992 w 4045982"/>
                  <a:gd name="connsiteY3" fmla="*/ 0 h 559396"/>
                  <a:gd name="connsiteX4" fmla="*/ 4045982 w 4045982"/>
                  <a:gd name="connsiteY4" fmla="*/ 279698 h 559396"/>
                  <a:gd name="connsiteX5" fmla="*/ 3879992 w 4045982"/>
                  <a:gd name="connsiteY5" fmla="*/ 559396 h 559396"/>
                  <a:gd name="connsiteX6" fmla="*/ 3339639 w 4045982"/>
                  <a:gd name="connsiteY6" fmla="*/ 559396 h 559396"/>
                  <a:gd name="connsiteX7" fmla="*/ 706343 w 4045982"/>
                  <a:gd name="connsiteY7" fmla="*/ 559396 h 559396"/>
                  <a:gd name="connsiteX8" fmla="*/ 178626 w 4045982"/>
                  <a:gd name="connsiteY8" fmla="*/ 559396 h 559396"/>
                  <a:gd name="connsiteX9" fmla="*/ 0 w 4045982"/>
                  <a:gd name="connsiteY9" fmla="*/ 279698 h 559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045982" h="559396">
                    <a:moveTo>
                      <a:pt x="178626" y="0"/>
                    </a:moveTo>
                    <a:lnTo>
                      <a:pt x="706343" y="0"/>
                    </a:lnTo>
                    <a:lnTo>
                      <a:pt x="3339639" y="0"/>
                    </a:lnTo>
                    <a:lnTo>
                      <a:pt x="3879992" y="0"/>
                    </a:lnTo>
                    <a:lnTo>
                      <a:pt x="4045982" y="279698"/>
                    </a:lnTo>
                    <a:lnTo>
                      <a:pt x="3879992" y="559396"/>
                    </a:lnTo>
                    <a:lnTo>
                      <a:pt x="3339639" y="559396"/>
                    </a:lnTo>
                    <a:lnTo>
                      <a:pt x="706343" y="559396"/>
                    </a:lnTo>
                    <a:lnTo>
                      <a:pt x="178626" y="559396"/>
                    </a:lnTo>
                    <a:lnTo>
                      <a:pt x="0" y="279698"/>
                    </a:lnTo>
                    <a:close/>
                  </a:path>
                </a:pathLst>
              </a:custGeom>
              <a:solidFill>
                <a:srgbClr val="0F957F"/>
              </a:solidFill>
              <a:ln>
                <a:noFill/>
              </a:ln>
              <a:effectLst>
                <a:glow rad="63500">
                  <a:schemeClr val="accent1">
                    <a:lumMod val="40000"/>
                    <a:lumOff val="60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D73FCE7D-0494-42EE-E32A-C75E71D3DBE4}"/>
                </a:ext>
              </a:extLst>
            </p:cNvPr>
            <p:cNvSpPr txBox="1"/>
            <p:nvPr/>
          </p:nvSpPr>
          <p:spPr>
            <a:xfrm>
              <a:off x="4830008" y="-1291431"/>
              <a:ext cx="3006687" cy="52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lt"/>
                  <a:latin typeface="Arial"/>
                  <a:cs typeface="+mn-ea"/>
                </a:rPr>
                <a:t>Key takeaways</a:t>
              </a:r>
            </a:p>
          </p:txBody>
        </p:sp>
      </p:grpSp>
      <p:sp>
        <p:nvSpPr>
          <p:cNvPr id="132" name="Rounded Rectangle 131"/>
          <p:cNvSpPr/>
          <p:nvPr/>
        </p:nvSpPr>
        <p:spPr>
          <a:xfrm>
            <a:off x="1115568" y="2926080"/>
            <a:ext cx="315468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BFE3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389888" y="3200400"/>
            <a:ext cx="457200" cy="64008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1389888" y="3337560"/>
            <a:ext cx="2606040" cy="1965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3000" b="1">
                <a:solidFill>
                  <a:srgbClr val="00706B"/>
                </a:solidFill>
                <a:latin typeface="Arial"/>
              </a:rPr>
              <a:t>4.3×</a:t>
            </a:r>
          </a:p>
          <a:p>
            <a:pPr>
              <a:spcBef>
                <a:spcPts val="400"/>
              </a:spcBef>
            </a:pPr>
            <a:r>
              <a:rPr sz="1500" b="1">
                <a:solidFill>
                  <a:srgbClr val="009D85"/>
                </a:solidFill>
                <a:latin typeface="Arial"/>
              </a:rPr>
              <a:t>Sharp growth</a:t>
            </a:r>
          </a:p>
          <a:p>
            <a:pPr>
              <a:lnSpc>
                <a:spcPct val="115000"/>
              </a:lnSpc>
              <a:spcBef>
                <a:spcPts val="800"/>
              </a:spcBef>
            </a:pPr>
            <a:r>
              <a:rPr sz="1250" b="0">
                <a:solidFill>
                  <a:srgbClr val="2B2F33"/>
                </a:solidFill>
                <a:latin typeface="Arial"/>
              </a:rPr>
              <a:t>Net interest went from $223.2B in FY2015 to $970.1B in FY2025.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4517136" y="2926080"/>
            <a:ext cx="315468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BFE3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4791456" y="3200400"/>
            <a:ext cx="457200" cy="64008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4791456" y="3337560"/>
            <a:ext cx="2606040" cy="1965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3000" b="1">
                <a:solidFill>
                  <a:srgbClr val="00706B"/>
                </a:solidFill>
                <a:latin typeface="Arial"/>
              </a:rPr>
              <a:t>FY2024</a:t>
            </a:r>
          </a:p>
          <a:p>
            <a:pPr>
              <a:spcBef>
                <a:spcPts val="400"/>
              </a:spcBef>
            </a:pPr>
            <a:r>
              <a:rPr sz="1500" b="1">
                <a:solidFill>
                  <a:srgbClr val="009D85"/>
                </a:solidFill>
                <a:latin typeface="Arial"/>
              </a:rPr>
              <a:t>Overtook defense</a:t>
            </a:r>
          </a:p>
          <a:p>
            <a:pPr>
              <a:lnSpc>
                <a:spcPct val="115000"/>
              </a:lnSpc>
              <a:spcBef>
                <a:spcPts val="800"/>
              </a:spcBef>
            </a:pPr>
            <a:r>
              <a:rPr sz="1250" b="0">
                <a:solidFill>
                  <a:srgbClr val="2B2F33"/>
                </a:solidFill>
                <a:latin typeface="Arial"/>
              </a:rPr>
              <a:t>The first year net interest was higher: $879.9B against $873.5B for national defense.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7918704" y="2926080"/>
            <a:ext cx="315468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BFE3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8193024" y="3200400"/>
            <a:ext cx="457200" cy="64008"/>
          </a:xfrm>
          <a:prstGeom prst="rect">
            <a:avLst/>
          </a:prstGeom>
          <a:solidFill>
            <a:srgbClr val="009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8193024" y="3337560"/>
            <a:ext cx="2606040" cy="1965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3000" b="1">
                <a:solidFill>
                  <a:srgbClr val="00706B"/>
                </a:solidFill>
                <a:latin typeface="Arial"/>
              </a:rPr>
              <a:t>FY2031</a:t>
            </a:r>
          </a:p>
          <a:p>
            <a:pPr>
              <a:spcBef>
                <a:spcPts val="400"/>
              </a:spcBef>
            </a:pPr>
            <a:r>
              <a:rPr sz="1500" b="1">
                <a:solidFill>
                  <a:srgbClr val="009D85"/>
                </a:solidFill>
                <a:latin typeface="Arial"/>
              </a:rPr>
              <a:t>What OMB projects</a:t>
            </a:r>
          </a:p>
          <a:p>
            <a:pPr>
              <a:lnSpc>
                <a:spcPct val="115000"/>
              </a:lnSpc>
              <a:spcBef>
                <a:spcPts val="800"/>
              </a:spcBef>
            </a:pPr>
            <a:r>
              <a:rPr sz="1250" b="0">
                <a:solidFill>
                  <a:srgbClr val="2B2F33"/>
                </a:solidFill>
                <a:latin typeface="Arial"/>
              </a:rPr>
              <a:t>Social Security $2,151.5B, Medicare $1,573.5B, Defense $1,369.1B, Net interest $1,363.8B.</a:t>
            </a:r>
          </a:p>
        </p:txBody>
      </p:sp>
    </p:spTree>
    <p:extLst>
      <p:ext uri="{BB962C8B-B14F-4D97-AF65-F5344CB8AC3E}">
        <p14:creationId xmlns:p14="http://schemas.microsoft.com/office/powerpoint/2010/main" val="416056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UyZGM1MjdmZTVkYmJjN2MwN2JhNDQ5N2MwNzUxYWYifQ=="/>
</p:tagLst>
</file>

<file path=ppt/theme/theme1.xml><?xml version="1.0" encoding="utf-8"?>
<a:theme xmlns:a="http://schemas.openxmlformats.org/drawingml/2006/main" name="WPS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BFE"/>
      </a:accent1>
      <a:accent2>
        <a:srgbClr val="243952"/>
      </a:accent2>
      <a:accent3>
        <a:srgbClr val="FFFFFF"/>
      </a:accent3>
      <a:accent4>
        <a:srgbClr val="D25155"/>
      </a:accent4>
      <a:accent5>
        <a:srgbClr val="D25155"/>
      </a:accent5>
      <a:accent6>
        <a:srgbClr val="70AD47"/>
      </a:accent6>
      <a:hlink>
        <a:srgbClr val="0563C1"/>
      </a:hlink>
      <a:folHlink>
        <a:srgbClr val="954F72"/>
      </a:folHlink>
    </a:clrScheme>
    <a:fontScheme name="w4crj4nv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1507</Words>
  <Application>Microsoft Office PowerPoint</Application>
  <PresentationFormat>宽屏</PresentationFormat>
  <Paragraphs>259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Arial</vt:lpstr>
      <vt:lpstr>Calibri</vt:lpstr>
      <vt:lpstr>WPS</vt:lpstr>
      <vt:lpstr>1_WPS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Lyad</dc:creator>
  <cp:lastModifiedBy>毅 梅</cp:lastModifiedBy>
  <cp:revision>62</cp:revision>
  <dcterms:created xsi:type="dcterms:W3CDTF">2023-08-09T12:44:00Z</dcterms:created>
  <dcterms:modified xsi:type="dcterms:W3CDTF">2025-07-02T02:27:56Z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2052-12.1.0.17147</vt:lpwstr>
  </property>
</Properties>
</file>