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</p:sldMasterIdLst>
  <p:notesMasterIdLst>
    <p:notesMasterId r:id="rId31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6B"/>
    <a:srgbClr val="14B7BC"/>
    <a:srgbClr val="3480C7"/>
    <a:srgbClr val="60B7AE"/>
    <a:srgbClr val="0E967F"/>
    <a:srgbClr val="E8FBFE"/>
    <a:srgbClr val="249087"/>
    <a:srgbClr val="13C5BE"/>
    <a:srgbClr val="DDF5F9"/>
    <a:srgbClr val="24A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2136" y="1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3" Type="http://schemas.openxmlformats.org/officeDocument/2006/relationships/slideMaster" Target="slideMasters/slideMaster3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32" Type="http://schemas.openxmlformats.org/officeDocument/2006/relationships/tags" Target="tags/tag1.xml"/><Relationship Id="rId36" Type="http://schemas.openxmlformats.org/officeDocument/2006/relationships/tableStyles" Target="tableStyles.xml"/><Relationship Id="rId31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188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977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029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287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360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034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围挡2"/>
          <p:cNvPicPr>
            <a:picLocks noChangeAspect="1"/>
          </p:cNvPicPr>
          <p:nvPr userDrawn="1"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围挡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围挡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7D407B3-1201-4D9E-AAFB-D7BA8902E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03E8-CF9F-4597-BAE2-67F5BDC1441B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F6165BB-9FF5-4CC2-B9F8-9B5A370C0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91A287-E07A-4A4E-ADAC-9C6FFF7F4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29E40-38FF-423D-B036-F9DC5A0FAF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01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E30E3A-D991-4296-AA29-E3355C048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0C981EE-4EB0-4A25-B299-215FE15BC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6DD2C3-042E-46FE-B72C-98584CEDA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C03E8-CF9F-4597-BAE2-67F5BDC1441B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44B67C-D7FB-46F6-8C6C-A5583ADBE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94A426-CEB4-4DCF-A01F-0C93FB00A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29E40-38FF-423D-B036-F9DC5A0FAF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38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svg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62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63.xml"/><Relationship Id="rId1" Type="http://schemas.openxmlformats.org/officeDocument/2006/relationships/tags" Target="../tags/tag64.xml"/><Relationship Id="rId6" Type="http://schemas.openxmlformats.org/officeDocument/2006/relationships/tags" Target="../tags/tag65.xml"/><Relationship Id="rId5" Type="http://schemas.openxmlformats.org/officeDocument/2006/relationships/tags" Target="../tags/tag66.xml"/><Relationship Id="rId4" Type="http://schemas.openxmlformats.org/officeDocument/2006/relationships/tags" Target="../tags/tag67.xml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6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tags" Target="../tags/tag70.xml"/><Relationship Id="rId6" Type="http://schemas.openxmlformats.org/officeDocument/2006/relationships/tags" Target="../tags/tag71.xml"/><Relationship Id="rId5" Type="http://schemas.openxmlformats.org/officeDocument/2006/relationships/tags" Target="../tags/tag72.xml"/><Relationship Id="rId4" Type="http://schemas.openxmlformats.org/officeDocument/2006/relationships/tags" Target="../tags/tag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A54CCBD-4C17-3ED8-4674-15E311C99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 bwMode="auto">
          <a:xfrm>
            <a:off x="899770" y="5015484"/>
            <a:ext cx="10393070" cy="438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normalizeH="0" baseline="0" noProof="0">
                <a:ln>
                  <a:noFill/>
                </a:ln>
                <a:solidFill>
                  <a:srgbClr val="00706B"/>
                </a:solidFill>
                <a:uLnTx/>
                <a:uFillTx/>
                <a:sym typeface="+mn-lt"/>
                <a:latin typeface="Arial"/>
                <a:cs typeface="+mn-ea"/>
              </a:rPr>
              <a:t>Source: World Bank, Global Economic Prospects, June 2026, Chapter 1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31E1E3E-C3EB-7661-CA14-A5AD1A22C0EF}"/>
              </a:ext>
            </a:extLst>
          </p:cNvPr>
          <p:cNvSpPr txBox="1"/>
          <p:nvPr/>
        </p:nvSpPr>
        <p:spPr>
          <a:xfrm>
            <a:off x="228600" y="1325880"/>
            <a:ext cx="11734495" cy="7754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sz="4600" b="1">
                <a:solidFill>
                  <a:srgbClr val="00706B"/>
                </a:solidFill>
                <a:effectLst>
                  <a:glow rad="63500">
                    <a:srgbClr val="00706B">
                      <a:alpha val="40000"/>
                    </a:srgbClr>
                  </a:glow>
                </a:effectLst>
                <a:sym typeface="+mn-lt"/>
                <a:latin typeface="Arial"/>
                <a:cs typeface="+mn-ea"/>
              </a:rPr>
              <a:t>Global Economic Outlook — June 2026</a:t>
            </a:r>
          </a:p>
        </p:txBody>
      </p:sp>
      <p:sp>
        <p:nvSpPr>
          <p:cNvPr id="10" name="文本框 2 copy">
            <a:extLst>
              <a:ext uri="{FF2B5EF4-FFF2-40B4-BE49-F238E27FC236}">
                <a16:creationId xmlns:a16="http://schemas.microsoft.com/office/drawing/2014/main" id="{531E1E3E-C3EB-7661-CA14-A5AD1A22C0EF}"/>
              </a:ext>
            </a:extLst>
          </p:cNvPr>
          <p:cNvSpPr txBox="1"/>
          <p:nvPr/>
        </p:nvSpPr>
        <p:spPr>
          <a:xfrm>
            <a:off x="228600" y="3798418"/>
            <a:ext cx="11734495" cy="9902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sz="2800" b="1">
                <a:solidFill>
                  <a:srgbClr val="00706B"/>
                </a:solidFill>
                <a:effectLst>
                  <a:glow rad="63500">
                    <a:srgbClr val="00706B">
                      <a:alpha val="40000"/>
                    </a:srgbClr>
                  </a:glow>
                </a:effectLst>
                <a:sym typeface="+mn-lt"/>
                <a:latin typeface="Arial"/>
                <a:cs typeface="+mn-ea"/>
              </a:rPr>
              <a:t>World Bank Global Economic Prospects, Chapter 1 | Steering committee briefing for a mid-size manufacturer | June 2026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9696"/>
            <a:ext cx="12192000" cy="5238304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rgbClr val="009D85">
                  <a:alpha val="0"/>
                </a:srgbClr>
              </a:gs>
              <a:gs pos="100000">
                <a:srgbClr val="009D85">
                  <a:alpha val="6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任意多边形: 形状 34"/>
          <p:cNvSpPr/>
          <p:nvPr/>
        </p:nvSpPr>
        <p:spPr>
          <a:xfrm>
            <a:off x="317500" y="317500"/>
            <a:ext cx="11557000" cy="6223000"/>
          </a:xfrm>
          <a:custGeom>
            <a:avLst/>
            <a:gdLst>
              <a:gd name="connsiteX0" fmla="*/ 11239500 w 11557000"/>
              <a:gd name="connsiteY0" fmla="*/ 0 h 6223000"/>
              <a:gd name="connsiteX1" fmla="*/ 11557000 w 11557000"/>
              <a:gd name="connsiteY1" fmla="*/ 317500 h 6223000"/>
              <a:gd name="connsiteX2" fmla="*/ 11557000 w 11557000"/>
              <a:gd name="connsiteY2" fmla="*/ 5905500 h 6223000"/>
              <a:gd name="connsiteX3" fmla="*/ 11239500 w 11557000"/>
              <a:gd name="connsiteY3" fmla="*/ 6223000 h 6223000"/>
              <a:gd name="connsiteX4" fmla="*/ 317500 w 11557000"/>
              <a:gd name="connsiteY4" fmla="*/ 6223000 h 6223000"/>
              <a:gd name="connsiteX5" fmla="*/ 0 w 11557000"/>
              <a:gd name="connsiteY5" fmla="*/ 5905500 h 6223000"/>
              <a:gd name="connsiteX6" fmla="*/ 0 w 11557000"/>
              <a:gd name="connsiteY6" fmla="*/ 317500 h 6223000"/>
              <a:gd name="connsiteX7" fmla="*/ 317500 w 11557000"/>
              <a:gd name="connsiteY7" fmla="*/ 0 h 622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57000" h="6223000">
                <a:moveTo>
                  <a:pt x="11239500" y="0"/>
                </a:moveTo>
                <a:cubicBezTo>
                  <a:pt x="11414851" y="0"/>
                  <a:pt x="11557000" y="142150"/>
                  <a:pt x="11557000" y="317500"/>
                </a:cubicBezTo>
                <a:lnTo>
                  <a:pt x="11557000" y="5905500"/>
                </a:lnTo>
                <a:cubicBezTo>
                  <a:pt x="11557000" y="6080851"/>
                  <a:pt x="11414851" y="6223000"/>
                  <a:pt x="11239500" y="6223000"/>
                </a:cubicBezTo>
                <a:lnTo>
                  <a:pt x="317500" y="6223000"/>
                </a:lnTo>
                <a:cubicBezTo>
                  <a:pt x="142150" y="6223000"/>
                  <a:pt x="0" y="6080851"/>
                  <a:pt x="0" y="5905500"/>
                </a:cubicBezTo>
                <a:lnTo>
                  <a:pt x="0" y="317500"/>
                </a:lnTo>
                <a:cubicBezTo>
                  <a:pt x="0" y="142150"/>
                  <a:pt x="142150" y="0"/>
                  <a:pt x="317500" y="0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  <a:effectLst>
            <a:outerShdw blurRad="152400" sx="102000" sy="102000" algn="ctr" rotWithShape="0">
              <a:srgbClr val="00706B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9010" y="513833"/>
            <a:ext cx="339886" cy="388676"/>
            <a:chOff x="11626660" y="-2022611"/>
            <a:chExt cx="565340" cy="646493"/>
          </a:xfrm>
        </p:grpSpPr>
        <p:sp>
          <p:nvSpPr>
            <p:cNvPr id="5" name="任意多边形: 形状 4"/>
            <p:cNvSpPr/>
            <p:nvPr/>
          </p:nvSpPr>
          <p:spPr>
            <a:xfrm>
              <a:off x="11626660" y="-1858018"/>
              <a:ext cx="283464" cy="481900"/>
            </a:xfrm>
            <a:custGeom>
              <a:avLst/>
              <a:gdLst>
                <a:gd name="connsiteX0" fmla="*/ 283464 w 283464"/>
                <a:gd name="connsiteY0" fmla="*/ 164448 h 481900"/>
                <a:gd name="connsiteX1" fmla="*/ 0 w 283464"/>
                <a:gd name="connsiteY1" fmla="*/ -1160 h 481900"/>
                <a:gd name="connsiteX2" fmla="*/ 0 w 283464"/>
                <a:gd name="connsiteY2" fmla="*/ 315134 h 481900"/>
                <a:gd name="connsiteX3" fmla="*/ 283464 w 283464"/>
                <a:gd name="connsiteY3" fmla="*/ 480741 h 481900"/>
                <a:gd name="connsiteX4" fmla="*/ 283464 w 283464"/>
                <a:gd name="connsiteY4" fmla="*/ 164448 h 48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464" h="481900">
                  <a:moveTo>
                    <a:pt x="283464" y="164448"/>
                  </a:moveTo>
                  <a:lnTo>
                    <a:pt x="0" y="-1160"/>
                  </a:lnTo>
                  <a:lnTo>
                    <a:pt x="0" y="315134"/>
                  </a:lnTo>
                  <a:lnTo>
                    <a:pt x="283464" y="480741"/>
                  </a:lnTo>
                  <a:lnTo>
                    <a:pt x="283464" y="164448"/>
                  </a:lnTo>
                  <a:close/>
                </a:path>
              </a:pathLst>
            </a:custGeom>
            <a:gradFill>
              <a:gsLst>
                <a:gs pos="25000">
                  <a:srgbClr val="009D85"/>
                </a:gs>
                <a:gs pos="100000">
                  <a:srgbClr val="92D050"/>
                </a:gs>
              </a:gsLst>
              <a:lin ang="5400000" scaled="1"/>
            </a:gra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11910124" y="-1857002"/>
              <a:ext cx="281685" cy="480884"/>
            </a:xfrm>
            <a:custGeom>
              <a:avLst/>
              <a:gdLst>
                <a:gd name="connsiteX0" fmla="*/ 0 w 281685"/>
                <a:gd name="connsiteY0" fmla="*/ 163432 h 480884"/>
                <a:gd name="connsiteX1" fmla="*/ 0 w 281685"/>
                <a:gd name="connsiteY1" fmla="*/ 479725 h 480884"/>
                <a:gd name="connsiteX2" fmla="*/ 281686 w 281685"/>
                <a:gd name="connsiteY2" fmla="*/ 315133 h 480884"/>
                <a:gd name="connsiteX3" fmla="*/ 281686 w 281685"/>
                <a:gd name="connsiteY3" fmla="*/ -1160 h 48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85" h="480884">
                  <a:moveTo>
                    <a:pt x="0" y="163432"/>
                  </a:moveTo>
                  <a:lnTo>
                    <a:pt x="0" y="479725"/>
                  </a:lnTo>
                  <a:lnTo>
                    <a:pt x="281686" y="315133"/>
                  </a:lnTo>
                  <a:lnTo>
                    <a:pt x="281686" y="-1160"/>
                  </a:lnTo>
                  <a:close/>
                </a:path>
              </a:pathLst>
            </a:custGeom>
            <a:gradFill>
              <a:gsLst>
                <a:gs pos="25000">
                  <a:srgbClr val="00706B"/>
                </a:gs>
                <a:gs pos="100000">
                  <a:srgbClr val="009D85"/>
                </a:gs>
              </a:gsLst>
              <a:lin ang="5400000" scaled="1"/>
            </a:gra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11626660" y="-2022611"/>
              <a:ext cx="565340" cy="330200"/>
            </a:xfrm>
            <a:custGeom>
              <a:avLst/>
              <a:gdLst>
                <a:gd name="connsiteX0" fmla="*/ 283464 w 565340"/>
                <a:gd name="connsiteY0" fmla="*/ 329040 h 330200"/>
                <a:gd name="connsiteX1" fmla="*/ 565150 w 565340"/>
                <a:gd name="connsiteY1" fmla="*/ 164449 h 330200"/>
                <a:gd name="connsiteX2" fmla="*/ 565150 w 565340"/>
                <a:gd name="connsiteY2" fmla="*/ 164575 h 330200"/>
                <a:gd name="connsiteX3" fmla="*/ 565341 w 565340"/>
                <a:gd name="connsiteY3" fmla="*/ 164511 h 330200"/>
                <a:gd name="connsiteX4" fmla="*/ 281749 w 565340"/>
                <a:gd name="connsiteY4" fmla="*/ -1160 h 330200"/>
                <a:gd name="connsiteX5" fmla="*/ 0 w 565340"/>
                <a:gd name="connsiteY5" fmla="*/ 163432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5340" h="330200">
                  <a:moveTo>
                    <a:pt x="283464" y="329040"/>
                  </a:moveTo>
                  <a:lnTo>
                    <a:pt x="565150" y="164449"/>
                  </a:lnTo>
                  <a:lnTo>
                    <a:pt x="565150" y="164575"/>
                  </a:lnTo>
                  <a:lnTo>
                    <a:pt x="565341" y="164511"/>
                  </a:lnTo>
                  <a:lnTo>
                    <a:pt x="281749" y="-1160"/>
                  </a:lnTo>
                  <a:lnTo>
                    <a:pt x="0" y="163432"/>
                  </a:lnTo>
                  <a:close/>
                </a:path>
              </a:pathLst>
            </a:custGeom>
            <a:gradFill>
              <a:gsLst>
                <a:gs pos="0">
                  <a:srgbClr val="009D85"/>
                </a:gs>
                <a:gs pos="100000">
                  <a:srgbClr val="009D85">
                    <a:alpha val="43000"/>
                  </a:srgbClr>
                </a:gs>
              </a:gsLst>
              <a:lin ang="5400000" scaled="1"/>
            </a:gra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038781" y="877728"/>
            <a:ext cx="2258162" cy="49562"/>
          </a:xfrm>
          <a:prstGeom prst="rect">
            <a:avLst/>
          </a:prstGeom>
          <a:gradFill>
            <a:gsLst>
              <a:gs pos="0">
                <a:srgbClr val="299999">
                  <a:alpha val="38000"/>
                </a:srgbClr>
              </a:gs>
              <a:gs pos="94000">
                <a:srgbClr val="56AD89">
                  <a:alpha val="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占位符 27"/>
          <p:cNvSpPr txBox="1"/>
          <p:nvPr/>
        </p:nvSpPr>
        <p:spPr>
          <a:xfrm>
            <a:off x="1228039" y="542239"/>
            <a:ext cx="5082235" cy="29900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000" b="1" i="0" kern="1200" dirty="0" smtClean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sz="1800" b="1" i="0" u="none" strike="noStrike" kern="1200" cap="none" normalizeH="0" baseline="0" noProof="0" dirty="0">
                <a:ln>
                  <a:noFill/>
                </a:ln>
                <a:solidFill>
                  <a:srgbClr val="009D85"/>
                </a:solidFill>
                <a:effectLst/>
                <a:uLnTx/>
                <a:uFillTx/>
                <a:sym typeface="+mn-lt"/>
                <a:latin typeface="Arial"/>
                <a:ea typeface="+mn-ea"/>
                <a:cs typeface="+mn-ea"/>
              </a:rPr>
              <a:t>Growth slows to 2.5% as commodities surge</a:t>
            </a:r>
          </a:p>
        </p:txBody>
      </p:sp>
      <p:graphicFrame>
        <p:nvGraphicFramePr>
          <p:cNvPr id="51" name="Table 51"/>
          <p:cNvGraphicFramePr>
            <a:graphicFrameLocks noGrp="1"/>
          </p:cNvGraphicFramePr>
          <p:nvPr/>
        </p:nvGraphicFramePr>
        <p:xfrm>
          <a:off x="640080" y="1201521"/>
          <a:ext cx="10911535" cy="3291839"/>
        </p:xfrm>
        <a:graphic>
          <a:graphicData uri="http://schemas.openxmlformats.org/drawingml/2006/table">
            <a:tbl>
              <a:tblPr/>
              <a:tblGrid>
                <a:gridCol w="5774893"/>
                <a:gridCol w="2592110"/>
                <a:gridCol w="2544531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Indicator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2025e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2026f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World real GDP (% change)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2.9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2.5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Advanced economies (% change)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1.8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1.5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EMDEs (% change)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4.4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3.6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Brent oil ($/bbl)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69.0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94.0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WBG commodity index (22% rise)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98.4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119.8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2" name="Note 52"/>
          <p:cNvSpPr txBox="1"/>
          <p:nvPr/>
        </p:nvSpPr>
        <p:spPr>
          <a:xfrm>
            <a:off x="640080" y="6144768"/>
            <a:ext cx="10911535" cy="292608"/>
          </a:xfrm>
          <a:prstGeom prst="rect">
            <a:avLst/>
          </a:prstGeom>
          <a:noFill/>
        </p:spPr>
        <p:txBody>
          <a:bodyPr wrap="square" lIns="45720" rIns="45720" tIns="22860" bIns="22860" anchor="t">
            <a:noAutofit/>
          </a:bodyPr>
          <a:lstStyle/>
          <a:p>
            <a:pPr algn="l"/>
            <a:r>
              <a:rPr lang="en-US" sz="1100" b="0">
                <a:solidFill>
                  <a:srgbClr val="7F7F7F"/>
                </a:solidFill>
                <a:latin typeface="Arial"/>
              </a:rPr>
              <a:t>Source: World Bank, Global Economic Prospects, June 2026, Chapter 1, pp. 3-4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圆角 6" descr="e7d195523061f1c0c30ee18c1b05f65d12b38e2533cb2ccdAE0CC34CB5CBEBFAEC353FED4DECE97C3E379FD1D933F5E4DC18EF8EA6B7A1130D5F6DE9DD2BE4B0A8C9126ACE5083D1F5A9E323B29CCFC789518C7D6A04F119B2C2BA6C2D392B770AC0CE634954F6026173EFFBC74790B12ECBF60C8A15C0A51E938118406412A746BA9EB291FC8542"/>
          <p:cNvSpPr/>
          <p:nvPr>
            <p:custDataLst>
              <p:tags r:id="rId1"/>
            </p:custDataLst>
          </p:nvPr>
        </p:nvSpPr>
        <p:spPr>
          <a:xfrm>
            <a:off x="1231265" y="1451610"/>
            <a:ext cx="2990850" cy="4000500"/>
          </a:xfrm>
          <a:prstGeom prst="roundRect">
            <a:avLst>
              <a:gd name="adj" fmla="val 2595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schemeClr val="bg2">
                <a:alpha val="40000"/>
              </a:schemeClr>
            </a:outerShdw>
            <a:reflection blurRad="6350" stA="4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081882" y="3777386"/>
            <a:ext cx="7221017" cy="859536"/>
            <a:chOff x="6008" y="6400"/>
            <a:chExt cx="11372" cy="1460"/>
          </a:xfrm>
        </p:grpSpPr>
        <p:sp>
          <p:nvSpPr>
            <p:cNvPr id="34" name="圆角矩形 33"/>
            <p:cNvSpPr/>
            <p:nvPr/>
          </p:nvSpPr>
          <p:spPr>
            <a:xfrm>
              <a:off x="6196" y="6400"/>
              <a:ext cx="11184" cy="146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gradFill>
                <a:gsLst>
                  <a:gs pos="0">
                    <a:srgbClr val="249087"/>
                  </a:gs>
                  <a:gs pos="100000">
                    <a:srgbClr val="13C5BE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6008" y="6914"/>
              <a:ext cx="454" cy="454"/>
              <a:chOff x="1061086" y="4339558"/>
              <a:chExt cx="1480278" cy="1480278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061086" y="4339558"/>
                <a:ext cx="1480278" cy="1480278"/>
              </a:xfrm>
              <a:prstGeom prst="ellipse">
                <a:avLst/>
              </a:prstGeom>
              <a:solidFill>
                <a:srgbClr val="63D5AA">
                  <a:alpha val="31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297328" y="4575798"/>
                <a:ext cx="1007795" cy="1007799"/>
              </a:xfrm>
              <a:prstGeom prst="ellipse">
                <a:avLst/>
              </a:prstGeom>
              <a:gradFill>
                <a:gsLst>
                  <a:gs pos="0">
                    <a:srgbClr val="63D5AA"/>
                  </a:gs>
                  <a:gs pos="100000">
                    <a:srgbClr val="3A9368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03200" dist="38100" dir="2700000" algn="tl" rotWithShape="0">
                  <a:srgbClr val="346BE8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074160" y="2929255"/>
            <a:ext cx="7228840" cy="683895"/>
            <a:chOff x="5996" y="3220"/>
            <a:chExt cx="11384" cy="1077"/>
          </a:xfrm>
        </p:grpSpPr>
        <p:sp>
          <p:nvSpPr>
            <p:cNvPr id="20" name="圆角矩形 19"/>
            <p:cNvSpPr/>
            <p:nvPr/>
          </p:nvSpPr>
          <p:spPr>
            <a:xfrm>
              <a:off x="6184" y="3220"/>
              <a:ext cx="11196" cy="107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gradFill>
                <a:gsLst>
                  <a:gs pos="0">
                    <a:srgbClr val="249087"/>
                  </a:gs>
                  <a:gs pos="100000">
                    <a:srgbClr val="13C5BE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996" y="3532"/>
              <a:ext cx="454" cy="454"/>
              <a:chOff x="1061086" y="4339558"/>
              <a:chExt cx="1480278" cy="148027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061086" y="4339558"/>
                <a:ext cx="1480278" cy="1480278"/>
              </a:xfrm>
              <a:prstGeom prst="ellipse">
                <a:avLst/>
              </a:prstGeom>
              <a:solidFill>
                <a:srgbClr val="63D5AA">
                  <a:alpha val="31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297328" y="4575798"/>
                <a:ext cx="1007795" cy="1007799"/>
              </a:xfrm>
              <a:prstGeom prst="ellipse">
                <a:avLst/>
              </a:prstGeom>
              <a:gradFill>
                <a:gsLst>
                  <a:gs pos="0">
                    <a:srgbClr val="63D5AA"/>
                  </a:gs>
                  <a:gs pos="100000">
                    <a:srgbClr val="3A9368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03200" dist="38100" dir="2700000" algn="tl" rotWithShape="0">
                  <a:srgbClr val="346BE8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4074310" y="1729105"/>
            <a:ext cx="7228690" cy="683895"/>
            <a:chOff x="5996" y="3220"/>
            <a:chExt cx="11384" cy="1077"/>
          </a:xfrm>
        </p:grpSpPr>
        <p:sp>
          <p:nvSpPr>
            <p:cNvPr id="13" name="圆角矩形 12"/>
            <p:cNvSpPr/>
            <p:nvPr/>
          </p:nvSpPr>
          <p:spPr>
            <a:xfrm>
              <a:off x="6184" y="3220"/>
              <a:ext cx="11196" cy="107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gradFill>
                <a:gsLst>
                  <a:gs pos="0">
                    <a:srgbClr val="249087"/>
                  </a:gs>
                  <a:gs pos="100000">
                    <a:srgbClr val="13C5BE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5996" y="3532"/>
              <a:ext cx="454" cy="454"/>
              <a:chOff x="1061086" y="4339558"/>
              <a:chExt cx="1480278" cy="1480278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061086" y="4339558"/>
                <a:ext cx="1480278" cy="1480278"/>
              </a:xfrm>
              <a:prstGeom prst="ellipse">
                <a:avLst/>
              </a:prstGeom>
              <a:solidFill>
                <a:srgbClr val="63D5AA">
                  <a:alpha val="31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297328" y="4575798"/>
                <a:ext cx="1007795" cy="1007799"/>
              </a:xfrm>
              <a:prstGeom prst="ellipse">
                <a:avLst/>
              </a:prstGeom>
              <a:gradFill>
                <a:gsLst>
                  <a:gs pos="0">
                    <a:srgbClr val="63D5AA"/>
                  </a:gs>
                  <a:gs pos="100000">
                    <a:srgbClr val="3A9368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03200" dist="38100" dir="2700000" algn="tl" rotWithShape="0">
                  <a:srgbClr val="346BE8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8" name="直接连接符 47"/>
          <p:cNvCxnSpPr/>
          <p:nvPr/>
        </p:nvCxnSpPr>
        <p:spPr>
          <a:xfrm>
            <a:off x="1235075" y="801735"/>
            <a:ext cx="10182225" cy="0"/>
          </a:xfrm>
          <a:prstGeom prst="line">
            <a:avLst/>
          </a:prstGeom>
          <a:ln w="19050">
            <a:solidFill>
              <a:srgbClr val="2490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796028" y="4319626"/>
            <a:ext cx="6164885" cy="64556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just">
              <a:buClrTx/>
              <a:buSzTx/>
              <a:buFontTx/>
            </a:pPr>
            <a:r>
              <a:rPr lang="en-US" b="1" dirty="0" sz="1800">
                <a:solidFill>
                  <a:srgbClr val="00706B"/>
                </a:solidFill>
                <a:sym typeface="+mn-lt"/>
                <a:latin typeface="Arial"/>
                <a:cs typeface="+mn-ea"/>
              </a:rPr>
              <a:t>Inflation up: Global headline inflation to pick up to 4% in 2026 (p.16).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796028" y="1908353"/>
            <a:ext cx="6506870" cy="40233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en-US" b="1" dirty="0" sz="1100">
                <a:solidFill>
                  <a:srgbClr val="00706B"/>
                </a:solidFill>
                <a:sym typeface="+mn-lt"/>
                <a:latin typeface="Arial"/>
                <a:cs typeface="+mn-ea"/>
              </a:rPr>
              <a:t>Hormuz blocked: Shipping severely disrupted through July; near cessation reported (pp.3,13).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796028" y="3087014"/>
            <a:ext cx="6226150" cy="36850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b="1" dirty="0" sz="1100">
                <a:solidFill>
                  <a:srgbClr val="00706B"/>
                </a:solidFill>
                <a:sym typeface="+mn-lt"/>
                <a:latin typeface="Arial"/>
                <a:cs typeface="+mn-ea"/>
              </a:rPr>
              <a:t>Energy shock: Brent $94/bbl (+36% vs 2025); commodities +22% vs -7% in January (p.3).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A4CE03C-B3C4-6936-20FB-DF8057D5EE81}"/>
              </a:ext>
            </a:extLst>
          </p:cNvPr>
          <p:cNvSpPr txBox="1"/>
          <p:nvPr/>
        </p:nvSpPr>
        <p:spPr>
          <a:xfrm>
            <a:off x="1157630" y="249631"/>
            <a:ext cx="5423306" cy="46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6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 sz="2600" b="1">
                <a:solidFill>
                  <a:srgbClr val="00706B"/>
                </a:solidFill>
                <a:sym typeface="+mn-lt"/>
                <a:latin typeface="Arial"/>
                <a:cs typeface="+mn-ea"/>
              </a:rPr>
              <a:t>Disruption drives the slowdown</a:t>
            </a:r>
          </a:p>
        </p:txBody>
      </p:sp>
      <p:grpSp>
        <p:nvGrpSpPr>
          <p:cNvPr id="49" name="组合 37 copy"/>
          <p:cNvGrpSpPr/>
          <p:nvPr/>
        </p:nvGrpSpPr>
        <p:grpSpPr>
          <a:xfrm>
            <a:off x="4081882" y="4774082"/>
            <a:ext cx="7221017" cy="859536"/>
            <a:chOff x="6008" y="6400"/>
            <a:chExt cx="11372" cy="1460"/>
          </a:xfrm>
        </p:grpSpPr>
        <p:sp>
          <p:nvSpPr>
            <p:cNvPr id="50" name="圆角矩形 33 copy"/>
            <p:cNvSpPr/>
            <p:nvPr/>
          </p:nvSpPr>
          <p:spPr>
            <a:xfrm>
              <a:off x="6196" y="6400"/>
              <a:ext cx="11184" cy="146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gradFill>
                <a:gsLst>
                  <a:gs pos="0">
                    <a:srgbClr val="249087"/>
                  </a:gs>
                  <a:gs pos="100000">
                    <a:srgbClr val="13C5BE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1" name="组合 34 copy"/>
            <p:cNvGrpSpPr>
              <a:grpSpLocks noChangeAspect="1"/>
            </p:cNvGrpSpPr>
            <p:nvPr/>
          </p:nvGrpSpPr>
          <p:grpSpPr>
            <a:xfrm>
              <a:off x="6008" y="6914"/>
              <a:ext cx="454" cy="454"/>
              <a:chOff x="1061086" y="4339558"/>
              <a:chExt cx="1480278" cy="1480278"/>
            </a:xfrm>
          </p:grpSpPr>
          <p:sp>
            <p:nvSpPr>
              <p:cNvPr id="52" name="椭圆 35 copy"/>
              <p:cNvSpPr/>
              <p:nvPr/>
            </p:nvSpPr>
            <p:spPr>
              <a:xfrm>
                <a:off x="1061086" y="4339558"/>
                <a:ext cx="1480278" cy="1480278"/>
              </a:xfrm>
              <a:prstGeom prst="ellipse">
                <a:avLst/>
              </a:prstGeom>
              <a:solidFill>
                <a:srgbClr val="63D5AA">
                  <a:alpha val="31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椭圆 36 copy"/>
              <p:cNvSpPr/>
              <p:nvPr/>
            </p:nvSpPr>
            <p:spPr>
              <a:xfrm>
                <a:off x="1297328" y="4575798"/>
                <a:ext cx="1007795" cy="1007799"/>
              </a:xfrm>
              <a:prstGeom prst="ellipse">
                <a:avLst/>
              </a:prstGeom>
              <a:gradFill>
                <a:gsLst>
                  <a:gs pos="0">
                    <a:srgbClr val="63D5AA"/>
                  </a:gs>
                  <a:gs pos="100000">
                    <a:srgbClr val="3A9368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03200" dist="38100" dir="2700000" algn="tl" rotWithShape="0">
                  <a:srgbClr val="346BE8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37 copy"/>
          <p:cNvGrpSpPr/>
          <p:nvPr/>
        </p:nvGrpSpPr>
        <p:grpSpPr>
          <a:xfrm>
            <a:off x="4081882" y="5769864"/>
            <a:ext cx="7221017" cy="859536"/>
            <a:chOff x="6008" y="6400"/>
            <a:chExt cx="11372" cy="1460"/>
          </a:xfrm>
        </p:grpSpPr>
        <p:sp>
          <p:nvSpPr>
            <p:cNvPr id="55" name="圆角矩形 33 copy"/>
            <p:cNvSpPr/>
            <p:nvPr/>
          </p:nvSpPr>
          <p:spPr>
            <a:xfrm>
              <a:off x="6196" y="6400"/>
              <a:ext cx="11184" cy="146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gradFill>
                <a:gsLst>
                  <a:gs pos="0">
                    <a:srgbClr val="249087"/>
                  </a:gs>
                  <a:gs pos="100000">
                    <a:srgbClr val="13C5BE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6" name="组合 34 copy"/>
            <p:cNvGrpSpPr>
              <a:grpSpLocks noChangeAspect="1"/>
            </p:cNvGrpSpPr>
            <p:nvPr/>
          </p:nvGrpSpPr>
          <p:grpSpPr>
            <a:xfrm>
              <a:off x="6008" y="6914"/>
              <a:ext cx="454" cy="454"/>
              <a:chOff x="1061086" y="4339558"/>
              <a:chExt cx="1480278" cy="1480278"/>
            </a:xfrm>
          </p:grpSpPr>
          <p:sp>
            <p:nvSpPr>
              <p:cNvPr id="57" name="椭圆 35 copy"/>
              <p:cNvSpPr/>
              <p:nvPr/>
            </p:nvSpPr>
            <p:spPr>
              <a:xfrm>
                <a:off x="1061086" y="4339558"/>
                <a:ext cx="1480278" cy="1480278"/>
              </a:xfrm>
              <a:prstGeom prst="ellipse">
                <a:avLst/>
              </a:prstGeom>
              <a:solidFill>
                <a:srgbClr val="63D5AA">
                  <a:alpha val="31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椭圆 36 copy"/>
              <p:cNvSpPr/>
              <p:nvPr/>
            </p:nvSpPr>
            <p:spPr>
              <a:xfrm>
                <a:off x="1297328" y="4575798"/>
                <a:ext cx="1007795" cy="1007799"/>
              </a:xfrm>
              <a:prstGeom prst="ellipse">
                <a:avLst/>
              </a:prstGeom>
              <a:gradFill>
                <a:gsLst>
                  <a:gs pos="0">
                    <a:srgbClr val="63D5AA"/>
                  </a:gs>
                  <a:gs pos="100000">
                    <a:srgbClr val="3A9368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03200" dist="38100" dir="2700000" algn="tl" rotWithShape="0">
                  <a:srgbClr val="346BE8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59" name="AI textbox 59"/>
          <p:cNvSpPr txBox="1"/>
          <p:nvPr/>
        </p:nvSpPr>
        <p:spPr>
          <a:xfrm>
            <a:off x="8714232" y="5852160"/>
            <a:ext cx="3200400" cy="7315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rmAutofit/>
          </a:bodyPr>
          <a:lstStyle/>
          <a:p>
            <a:pPr algn="l"/>
            <a:r>
              <a:rPr lang="en-US" sz="1400" dirty="0">
                <a:solidFill>
                  <a:srgbClr val="000000"/>
                </a:solidFill>
              </a:rPr>
              <a:t>Source: World Bank, Global Economic Prospects, June 2026, Chapter 1, pp. 3, 13, 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9309012-E08D-81EB-B400-14C152DA7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9696"/>
            <a:ext cx="12192000" cy="5238304"/>
          </a:xfrm>
          <a:prstGeom prst="rect">
            <a:avLst/>
          </a:prstGeom>
        </p:spPr>
      </p:pic>
      <p:sp>
        <p:nvSpPr>
          <p:cNvPr id="50" name="矩形 49">
            <a:extLst>
              <a:ext uri="{FF2B5EF4-FFF2-40B4-BE49-F238E27FC236}">
                <a16:creationId xmlns:a16="http://schemas.microsoft.com/office/drawing/2014/main" id="{BBC86772-4EE7-D639-019F-002EC8E0471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rgbClr val="009D85">
                  <a:alpha val="0"/>
                </a:srgbClr>
              </a:gs>
              <a:gs pos="100000">
                <a:srgbClr val="009D85">
                  <a:alpha val="6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51C33C4E-3607-4B2B-94A5-27BAA6C4C413}"/>
              </a:ext>
            </a:extLst>
          </p:cNvPr>
          <p:cNvSpPr/>
          <p:nvPr/>
        </p:nvSpPr>
        <p:spPr>
          <a:xfrm>
            <a:off x="317500" y="317500"/>
            <a:ext cx="11557000" cy="6223000"/>
          </a:xfrm>
          <a:custGeom>
            <a:avLst/>
            <a:gdLst>
              <a:gd name="connsiteX0" fmla="*/ 11239500 w 11557000"/>
              <a:gd name="connsiteY0" fmla="*/ 0 h 6223000"/>
              <a:gd name="connsiteX1" fmla="*/ 11557000 w 11557000"/>
              <a:gd name="connsiteY1" fmla="*/ 317500 h 6223000"/>
              <a:gd name="connsiteX2" fmla="*/ 11557000 w 11557000"/>
              <a:gd name="connsiteY2" fmla="*/ 5905500 h 6223000"/>
              <a:gd name="connsiteX3" fmla="*/ 11239500 w 11557000"/>
              <a:gd name="connsiteY3" fmla="*/ 6223000 h 6223000"/>
              <a:gd name="connsiteX4" fmla="*/ 317500 w 11557000"/>
              <a:gd name="connsiteY4" fmla="*/ 6223000 h 6223000"/>
              <a:gd name="connsiteX5" fmla="*/ 0 w 11557000"/>
              <a:gd name="connsiteY5" fmla="*/ 5905500 h 6223000"/>
              <a:gd name="connsiteX6" fmla="*/ 0 w 11557000"/>
              <a:gd name="connsiteY6" fmla="*/ 317500 h 6223000"/>
              <a:gd name="connsiteX7" fmla="*/ 317500 w 11557000"/>
              <a:gd name="connsiteY7" fmla="*/ 0 h 622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57000" h="6223000">
                <a:moveTo>
                  <a:pt x="11239500" y="0"/>
                </a:moveTo>
                <a:cubicBezTo>
                  <a:pt x="11414851" y="0"/>
                  <a:pt x="11557000" y="142150"/>
                  <a:pt x="11557000" y="317500"/>
                </a:cubicBezTo>
                <a:lnTo>
                  <a:pt x="11557000" y="5905500"/>
                </a:lnTo>
                <a:cubicBezTo>
                  <a:pt x="11557000" y="6080851"/>
                  <a:pt x="11414851" y="6223000"/>
                  <a:pt x="11239500" y="6223000"/>
                </a:cubicBezTo>
                <a:lnTo>
                  <a:pt x="317500" y="6223000"/>
                </a:lnTo>
                <a:cubicBezTo>
                  <a:pt x="142150" y="6223000"/>
                  <a:pt x="0" y="6080851"/>
                  <a:pt x="0" y="5905500"/>
                </a:cubicBezTo>
                <a:lnTo>
                  <a:pt x="0" y="317500"/>
                </a:lnTo>
                <a:cubicBezTo>
                  <a:pt x="0" y="142150"/>
                  <a:pt x="142150" y="0"/>
                  <a:pt x="317500" y="0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  <a:effectLst>
            <a:outerShdw blurRad="152400" sx="102000" sy="102000" algn="ctr" rotWithShape="0">
              <a:srgbClr val="00706B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7" name="组合 126">
            <a:extLst>
              <a:ext uri="{FF2B5EF4-FFF2-40B4-BE49-F238E27FC236}">
                <a16:creationId xmlns:a16="http://schemas.microsoft.com/office/drawing/2014/main" id="{FA472C0D-8159-2517-200B-032AE052BA7C}"/>
              </a:ext>
            </a:extLst>
          </p:cNvPr>
          <p:cNvGrpSpPr/>
          <p:nvPr/>
        </p:nvGrpSpPr>
        <p:grpSpPr>
          <a:xfrm>
            <a:off x="525975" y="1007900"/>
            <a:ext cx="11666025" cy="979484"/>
            <a:chOff x="1185430" y="-1578638"/>
            <a:chExt cx="10751516" cy="1296143"/>
          </a:xfrm>
        </p:grpSpPr>
        <p:grpSp>
          <p:nvGrpSpPr>
            <p:cNvPr id="128" name="组合 127">
              <a:extLst>
                <a:ext uri="{FF2B5EF4-FFF2-40B4-BE49-F238E27FC236}">
                  <a16:creationId xmlns:a16="http://schemas.microsoft.com/office/drawing/2014/main" id="{98D96B14-56C9-B810-7791-60240E4CAFFE}"/>
                </a:ext>
              </a:extLst>
            </p:cNvPr>
            <p:cNvGrpSpPr/>
            <p:nvPr/>
          </p:nvGrpSpPr>
          <p:grpSpPr>
            <a:xfrm>
              <a:off x="1185430" y="-1578638"/>
              <a:ext cx="10751516" cy="1296143"/>
              <a:chOff x="1193135" y="425076"/>
              <a:chExt cx="10751516" cy="1296143"/>
            </a:xfrm>
          </p:grpSpPr>
          <p:pic>
            <p:nvPicPr>
              <p:cNvPr id="130" name="图片 129">
                <a:extLst>
                  <a:ext uri="{FF2B5EF4-FFF2-40B4-BE49-F238E27FC236}">
                    <a16:creationId xmlns:a16="http://schemas.microsoft.com/office/drawing/2014/main" id="{52E61F8B-F9D4-75BA-A743-DC1CE9EFC3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3135" y="425076"/>
                <a:ext cx="10751516" cy="1296143"/>
              </a:xfrm>
              <a:prstGeom prst="rect">
                <a:avLst/>
              </a:prstGeom>
            </p:spPr>
          </p:pic>
          <p:sp>
            <p:nvSpPr>
              <p:cNvPr id="131" name="任意多边形: 形状 130">
                <a:extLst>
                  <a:ext uri="{FF2B5EF4-FFF2-40B4-BE49-F238E27FC236}">
                    <a16:creationId xmlns:a16="http://schemas.microsoft.com/office/drawing/2014/main" id="{2262448A-C744-6B15-5C7D-FCC1C32C1E71}"/>
                  </a:ext>
                </a:extLst>
              </p:cNvPr>
              <p:cNvSpPr/>
              <p:nvPr/>
            </p:nvSpPr>
            <p:spPr>
              <a:xfrm>
                <a:off x="4324200" y="732338"/>
                <a:ext cx="4045982" cy="559396"/>
              </a:xfrm>
              <a:custGeom>
                <a:avLst/>
                <a:gdLst>
                  <a:gd name="connsiteX0" fmla="*/ 178626 w 4045982"/>
                  <a:gd name="connsiteY0" fmla="*/ 0 h 559396"/>
                  <a:gd name="connsiteX1" fmla="*/ 706343 w 4045982"/>
                  <a:gd name="connsiteY1" fmla="*/ 0 h 559396"/>
                  <a:gd name="connsiteX2" fmla="*/ 3339639 w 4045982"/>
                  <a:gd name="connsiteY2" fmla="*/ 0 h 559396"/>
                  <a:gd name="connsiteX3" fmla="*/ 3879992 w 4045982"/>
                  <a:gd name="connsiteY3" fmla="*/ 0 h 559396"/>
                  <a:gd name="connsiteX4" fmla="*/ 4045982 w 4045982"/>
                  <a:gd name="connsiteY4" fmla="*/ 279698 h 559396"/>
                  <a:gd name="connsiteX5" fmla="*/ 3879992 w 4045982"/>
                  <a:gd name="connsiteY5" fmla="*/ 559396 h 559396"/>
                  <a:gd name="connsiteX6" fmla="*/ 3339639 w 4045982"/>
                  <a:gd name="connsiteY6" fmla="*/ 559396 h 559396"/>
                  <a:gd name="connsiteX7" fmla="*/ 706343 w 4045982"/>
                  <a:gd name="connsiteY7" fmla="*/ 559396 h 559396"/>
                  <a:gd name="connsiteX8" fmla="*/ 178626 w 4045982"/>
                  <a:gd name="connsiteY8" fmla="*/ 559396 h 559396"/>
                  <a:gd name="connsiteX9" fmla="*/ 0 w 4045982"/>
                  <a:gd name="connsiteY9" fmla="*/ 279698 h 559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45982" h="559396">
                    <a:moveTo>
                      <a:pt x="178626" y="0"/>
                    </a:moveTo>
                    <a:lnTo>
                      <a:pt x="706343" y="0"/>
                    </a:lnTo>
                    <a:lnTo>
                      <a:pt x="3339639" y="0"/>
                    </a:lnTo>
                    <a:lnTo>
                      <a:pt x="3879992" y="0"/>
                    </a:lnTo>
                    <a:lnTo>
                      <a:pt x="4045982" y="279698"/>
                    </a:lnTo>
                    <a:lnTo>
                      <a:pt x="3879992" y="559396"/>
                    </a:lnTo>
                    <a:lnTo>
                      <a:pt x="3339639" y="559396"/>
                    </a:lnTo>
                    <a:lnTo>
                      <a:pt x="706343" y="559396"/>
                    </a:lnTo>
                    <a:lnTo>
                      <a:pt x="178626" y="559396"/>
                    </a:lnTo>
                    <a:lnTo>
                      <a:pt x="0" y="279698"/>
                    </a:lnTo>
                    <a:close/>
                  </a:path>
                </a:pathLst>
              </a:custGeom>
              <a:solidFill>
                <a:srgbClr val="0F957F"/>
              </a:solidFill>
              <a:ln>
                <a:noFill/>
              </a:ln>
              <a:effectLst>
                <a:glow rad="63500">
                  <a:schemeClr val="accent1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D73FCE7D-0494-42EE-E32A-C75E71D3DBE4}"/>
                </a:ext>
              </a:extLst>
            </p:cNvPr>
            <p:cNvSpPr txBox="1"/>
            <p:nvPr/>
          </p:nvSpPr>
          <p:spPr>
            <a:xfrm>
              <a:off x="4830008" y="-1291431"/>
              <a:ext cx="3006687" cy="529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lt"/>
                  <a:latin typeface="Arial"/>
                  <a:cs typeface="+mn-ea"/>
                </a:rPr>
                <a:t>MENA hit hardest as regions diverge</a:t>
              </a:r>
            </a:p>
          </p:txBody>
        </p:sp>
      </p:grpSp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640080" y="2261311"/>
          <a:ext cx="10911535" cy="3773728"/>
        </p:xfrm>
        <a:graphic>
          <a:graphicData uri="http://schemas.openxmlformats.org/drawingml/2006/table">
            <a:tbl>
              <a:tblPr/>
              <a:tblGrid>
                <a:gridCol w="5398398"/>
                <a:gridCol w="2780358"/>
                <a:gridCol w="2732778"/>
              </a:tblGrid>
              <a:tr h="539104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EMDE region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2025e (%)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2026f (%)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</a:tr>
              <a:tr h="539104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East Asia and Pacific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5.0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4.2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9104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Europe and Central Asia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2.5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2.1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</a:tr>
              <a:tr h="539104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Latin America and Caribbean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2.3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2.2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9104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Middle East, N. Africa, Afg., Pak.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4.0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1.6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</a:tr>
              <a:tr h="539104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South Asia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7.0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6.3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9104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Sub-Saharan Africa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4.1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4.0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</a:tr>
            </a:tbl>
          </a:graphicData>
        </a:graphic>
      </p:graphicFrame>
      <p:sp>
        <p:nvSpPr>
          <p:cNvPr id="133" name="Note 133"/>
          <p:cNvSpPr txBox="1"/>
          <p:nvPr/>
        </p:nvSpPr>
        <p:spPr>
          <a:xfrm>
            <a:off x="640080" y="6144768"/>
            <a:ext cx="10911535" cy="292608"/>
          </a:xfrm>
          <a:prstGeom prst="rect">
            <a:avLst/>
          </a:prstGeom>
          <a:noFill/>
        </p:spPr>
        <p:txBody>
          <a:bodyPr wrap="square" lIns="45720" rIns="45720" tIns="22860" bIns="22860" anchor="t">
            <a:noAutofit/>
          </a:bodyPr>
          <a:lstStyle/>
          <a:p>
            <a:pPr algn="l"/>
            <a:r>
              <a:rPr lang="en-US" sz="1100" b="0">
                <a:solidFill>
                  <a:srgbClr val="7F7F7F"/>
                </a:solidFill>
                <a:latin typeface="Arial"/>
              </a:rPr>
              <a:t>Source: World Bank, Global Economic Prospects, June 2026, Chapter 1, p. 4</a:t>
            </a:r>
          </a:p>
        </p:txBody>
      </p:sp>
      <p:graphicFrame>
        <p:nvGraphicFramePr>
          <p:cNvPr id="134" name="AI table 134"/>
          <p:cNvGraphicFramePr>
            <a:graphicFrameLocks noGrp="1"/>
          </p:cNvGraphicFramePr>
          <p:nvPr/>
        </p:nvGraphicFramePr>
        <p:xfrm>
          <a:off x="9171432" y="5669280"/>
          <a:ext cx="2743200" cy="914400"/>
        </p:xfrm>
        <a:graphic>
          <a:graphicData uri="http://schemas.openxmlformats.org/drawingml/2006/table">
            <a:tbl>
              <a:tblPr firstRow="1" bandRow="1"/>
              <a:tblGrid>
                <a:gridCol w="2743200"/>
              </a:tblGrid>
              <a:tr h="91440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MENA hit hardest: growth to 1.6% in 2026 from 4.0% in 2025 — sharpest EMDE drop</a:t>
                      </a:r>
                      <a:endParaRPr lang="en-US" sz="1200" dirty="0"/>
                    </a:p>
                  </a:txBody>
                  <a:tcPr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solidFill>
                      <a:srgbClr val="4472C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56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9309012-E08D-81EB-B400-14C152DA7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9696"/>
            <a:ext cx="12192000" cy="5238304"/>
          </a:xfrm>
          <a:prstGeom prst="rect">
            <a:avLst/>
          </a:prstGeom>
        </p:spPr>
      </p:pic>
      <p:sp>
        <p:nvSpPr>
          <p:cNvPr id="50" name="矩形 49">
            <a:extLst>
              <a:ext uri="{FF2B5EF4-FFF2-40B4-BE49-F238E27FC236}">
                <a16:creationId xmlns:a16="http://schemas.microsoft.com/office/drawing/2014/main" id="{BBC86772-4EE7-D639-019F-002EC8E0471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rgbClr val="009D85">
                  <a:alpha val="0"/>
                </a:srgbClr>
              </a:gs>
              <a:gs pos="100000">
                <a:srgbClr val="009D85">
                  <a:alpha val="6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51C33C4E-3607-4B2B-94A5-27BAA6C4C413}"/>
              </a:ext>
            </a:extLst>
          </p:cNvPr>
          <p:cNvSpPr/>
          <p:nvPr/>
        </p:nvSpPr>
        <p:spPr>
          <a:xfrm>
            <a:off x="317500" y="317500"/>
            <a:ext cx="11557000" cy="6223000"/>
          </a:xfrm>
          <a:custGeom>
            <a:avLst/>
            <a:gdLst>
              <a:gd name="connsiteX0" fmla="*/ 11239500 w 11557000"/>
              <a:gd name="connsiteY0" fmla="*/ 0 h 6223000"/>
              <a:gd name="connsiteX1" fmla="*/ 11557000 w 11557000"/>
              <a:gd name="connsiteY1" fmla="*/ 317500 h 6223000"/>
              <a:gd name="connsiteX2" fmla="*/ 11557000 w 11557000"/>
              <a:gd name="connsiteY2" fmla="*/ 5905500 h 6223000"/>
              <a:gd name="connsiteX3" fmla="*/ 11239500 w 11557000"/>
              <a:gd name="connsiteY3" fmla="*/ 6223000 h 6223000"/>
              <a:gd name="connsiteX4" fmla="*/ 317500 w 11557000"/>
              <a:gd name="connsiteY4" fmla="*/ 6223000 h 6223000"/>
              <a:gd name="connsiteX5" fmla="*/ 0 w 11557000"/>
              <a:gd name="connsiteY5" fmla="*/ 5905500 h 6223000"/>
              <a:gd name="connsiteX6" fmla="*/ 0 w 11557000"/>
              <a:gd name="connsiteY6" fmla="*/ 317500 h 6223000"/>
              <a:gd name="connsiteX7" fmla="*/ 317500 w 11557000"/>
              <a:gd name="connsiteY7" fmla="*/ 0 h 622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57000" h="6223000">
                <a:moveTo>
                  <a:pt x="11239500" y="0"/>
                </a:moveTo>
                <a:cubicBezTo>
                  <a:pt x="11414851" y="0"/>
                  <a:pt x="11557000" y="142150"/>
                  <a:pt x="11557000" y="317500"/>
                </a:cubicBezTo>
                <a:lnTo>
                  <a:pt x="11557000" y="5905500"/>
                </a:lnTo>
                <a:cubicBezTo>
                  <a:pt x="11557000" y="6080851"/>
                  <a:pt x="11414851" y="6223000"/>
                  <a:pt x="11239500" y="6223000"/>
                </a:cubicBezTo>
                <a:lnTo>
                  <a:pt x="317500" y="6223000"/>
                </a:lnTo>
                <a:cubicBezTo>
                  <a:pt x="142150" y="6223000"/>
                  <a:pt x="0" y="6080851"/>
                  <a:pt x="0" y="5905500"/>
                </a:cubicBezTo>
                <a:lnTo>
                  <a:pt x="0" y="317500"/>
                </a:lnTo>
                <a:cubicBezTo>
                  <a:pt x="0" y="142150"/>
                  <a:pt x="142150" y="0"/>
                  <a:pt x="317500" y="0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  <a:effectLst>
            <a:outerShdw blurRad="152400" sx="102000" sy="102000" algn="ctr" rotWithShape="0">
              <a:srgbClr val="00706B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1304BDE0-603F-6C88-44D5-EE5DFC5B0692}"/>
              </a:ext>
            </a:extLst>
          </p:cNvPr>
          <p:cNvSpPr/>
          <p:nvPr/>
        </p:nvSpPr>
        <p:spPr>
          <a:xfrm>
            <a:off x="1117267" y="1821644"/>
            <a:ext cx="9957465" cy="847483"/>
          </a:xfrm>
          <a:prstGeom prst="roundRect">
            <a:avLst>
              <a:gd name="adj" fmla="val 5757"/>
            </a:avLst>
          </a:prstGeom>
          <a:solidFill>
            <a:srgbClr val="009D85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325D524-F190-FBC6-8B0E-807A16F38B07}"/>
              </a:ext>
            </a:extLst>
          </p:cNvPr>
          <p:cNvSpPr txBox="1"/>
          <p:nvPr/>
        </p:nvSpPr>
        <p:spPr>
          <a:xfrm>
            <a:off x="1384402" y="1942186"/>
            <a:ext cx="9575597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363538" algn="l" defTabSz="31623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sym typeface="+mn-lt"/>
                <a:latin typeface="Arial"/>
                <a:cs typeface="+mn-ea"/>
              </a:rPr>
              <a:t>Source: World Bank, Global Economic Prospects, June 2026, Chapter 1, pp. 30, 33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BF91095-2771-5F3E-A5C2-C0B325CFE58B}"/>
              </a:ext>
            </a:extLst>
          </p:cNvPr>
          <p:cNvGrpSpPr/>
          <p:nvPr/>
        </p:nvGrpSpPr>
        <p:grpSpPr>
          <a:xfrm>
            <a:off x="228600" y="2902306"/>
            <a:ext cx="2067458" cy="3163824"/>
            <a:chOff x="954105" y="2346809"/>
            <a:chExt cx="2907744" cy="3164227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6C795EA-7F78-2287-BB5B-81531119DBAF}"/>
                </a:ext>
              </a:extLst>
            </p:cNvPr>
            <p:cNvGrpSpPr/>
            <p:nvPr/>
          </p:nvGrpSpPr>
          <p:grpSpPr>
            <a:xfrm>
              <a:off x="954105" y="2346809"/>
              <a:ext cx="2907744" cy="3164227"/>
              <a:chOff x="709136" y="1341658"/>
              <a:chExt cx="2907744" cy="3164227"/>
            </a:xfrm>
          </p:grpSpPr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99792BD0-FF29-5A0F-6096-E0B48820A922}"/>
                  </a:ext>
                </a:extLst>
              </p:cNvPr>
              <p:cNvSpPr/>
              <p:nvPr/>
            </p:nvSpPr>
            <p:spPr>
              <a:xfrm>
                <a:off x="709136" y="1696152"/>
                <a:ext cx="2907744" cy="2809733"/>
              </a:xfrm>
              <a:prstGeom prst="roundRect">
                <a:avLst>
                  <a:gd name="adj" fmla="val 0"/>
                </a:avLst>
              </a:prstGeom>
              <a:solidFill>
                <a:srgbClr val="E6FCF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" name="平行四边形 20">
                <a:extLst>
                  <a:ext uri="{FF2B5EF4-FFF2-40B4-BE49-F238E27FC236}">
                    <a16:creationId xmlns:a16="http://schemas.microsoft.com/office/drawing/2014/main" id="{181C8ABE-D04C-2F5A-1D1D-2B3AEA751ABE}"/>
                  </a:ext>
                </a:extLst>
              </p:cNvPr>
              <p:cNvSpPr/>
              <p:nvPr/>
            </p:nvSpPr>
            <p:spPr>
              <a:xfrm rot="10800000">
                <a:off x="822823" y="1540845"/>
                <a:ext cx="1635615" cy="387350"/>
              </a:xfrm>
              <a:prstGeom prst="parallelogram">
                <a:avLst>
                  <a:gd name="adj" fmla="val 57037"/>
                </a:avLst>
              </a:prstGeom>
              <a:solidFill>
                <a:srgbClr val="60B7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" name="等腰三角形 21">
                <a:extLst>
                  <a:ext uri="{FF2B5EF4-FFF2-40B4-BE49-F238E27FC236}">
                    <a16:creationId xmlns:a16="http://schemas.microsoft.com/office/drawing/2014/main" id="{E00D1628-E316-9F5A-183F-DDAB8060D6A1}"/>
                  </a:ext>
                </a:extLst>
              </p:cNvPr>
              <p:cNvSpPr/>
              <p:nvPr/>
            </p:nvSpPr>
            <p:spPr>
              <a:xfrm rot="10800000">
                <a:off x="709136" y="1696154"/>
                <a:ext cx="227379" cy="211715"/>
              </a:xfrm>
              <a:prstGeom prst="triangle">
                <a:avLst/>
              </a:prstGeom>
              <a:solidFill>
                <a:srgbClr val="0084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9291CF0D-A04A-CA0F-C768-F16B6A742CBC}"/>
                  </a:ext>
                </a:extLst>
              </p:cNvPr>
              <p:cNvSpPr txBox="1"/>
              <p:nvPr/>
            </p:nvSpPr>
            <p:spPr>
              <a:xfrm>
                <a:off x="731520" y="3662172"/>
                <a:ext cx="1163117" cy="498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50" b="1" i="0" u="none" strike="noStrike" kern="1200" cap="none" normalizeH="0" baseline="0" noProof="0" dirty="0">
                    <a:ln>
                      <a:noFill/>
                    </a:ln>
                    <a:solidFill>
                      <a:srgbClr val="007F7D"/>
                    </a:solidFill>
                    <a:effectLst/>
                    <a:uLnTx/>
                    <a:uFillTx/>
                    <a:sym typeface="+mn-lt"/>
                    <a:latin typeface="Arial"/>
                    <a:cs typeface="+mn-ea"/>
                  </a:rPr>
                  <a:t>Baseline</a:t>
                </a:r>
              </a:p>
            </p:txBody>
          </p:sp>
        </p:grp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E45251D-B014-6F3F-96AF-CA29C6EE91D9}"/>
                </a:ext>
              </a:extLst>
            </p:cNvPr>
            <p:cNvCxnSpPr/>
            <p:nvPr/>
          </p:nvCxnSpPr>
          <p:spPr>
            <a:xfrm>
              <a:off x="1981200" y="3621607"/>
              <a:ext cx="1596079" cy="0"/>
            </a:xfrm>
            <a:prstGeom prst="line">
              <a:avLst/>
            </a:prstGeom>
            <a:ln w="12700">
              <a:solidFill>
                <a:srgbClr val="0070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3C259822-511D-B644-1FAE-2C715AABDA16}"/>
                </a:ext>
              </a:extLst>
            </p:cNvPr>
            <p:cNvCxnSpPr/>
            <p:nvPr/>
          </p:nvCxnSpPr>
          <p:spPr>
            <a:xfrm>
              <a:off x="1308363" y="3580673"/>
              <a:ext cx="1596079" cy="0"/>
            </a:xfrm>
            <a:prstGeom prst="line">
              <a:avLst/>
            </a:prstGeom>
            <a:ln w="12700">
              <a:solidFill>
                <a:srgbClr val="009D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2DCD6813-9B1F-F614-76D1-9860A47F44A8}"/>
              </a:ext>
            </a:extLst>
          </p:cNvPr>
          <p:cNvSpPr txBox="1"/>
          <p:nvPr/>
        </p:nvSpPr>
        <p:spPr>
          <a:xfrm>
            <a:off x="1455725" y="4341571"/>
            <a:ext cx="2342693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446088" algn="just" defTabSz="31623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normalizeH="0" baseline="0" noProof="0" dirty="0">
                <a:ln>
                  <a:noFill/>
                </a:ln>
                <a:solidFill>
                  <a:srgbClr val="00706B"/>
                </a:solidFill>
                <a:effectLst/>
                <a:uLnTx/>
                <a:uFillTx/>
                <a:sym typeface="+mn-lt"/>
                <a:latin typeface="Arial"/>
                <a:cs typeface="+mn-ea"/>
              </a:rPr>
              <a:t>Global growth 2.5% in 2026 (p.30).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8CD41A5A-FE34-45D9-A200-E21254EC3E90}"/>
              </a:ext>
            </a:extLst>
          </p:cNvPr>
          <p:cNvGrpSpPr/>
          <p:nvPr/>
        </p:nvGrpSpPr>
        <p:grpSpPr>
          <a:xfrm>
            <a:off x="2645359" y="2902306"/>
            <a:ext cx="2067458" cy="3163824"/>
            <a:chOff x="4454970" y="2467179"/>
            <a:chExt cx="2907744" cy="3164227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508C8F87-5F53-641E-BB10-379FAC2A4EBC}"/>
                </a:ext>
              </a:extLst>
            </p:cNvPr>
            <p:cNvGrpSpPr/>
            <p:nvPr/>
          </p:nvGrpSpPr>
          <p:grpSpPr>
            <a:xfrm>
              <a:off x="4454970" y="2467179"/>
              <a:ext cx="2907744" cy="3164227"/>
              <a:chOff x="954105" y="2346809"/>
              <a:chExt cx="2907744" cy="3164227"/>
            </a:xfrm>
          </p:grpSpPr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AF415DFC-86AE-F98C-812D-76882F0E6E1A}"/>
                  </a:ext>
                </a:extLst>
              </p:cNvPr>
              <p:cNvGrpSpPr/>
              <p:nvPr/>
            </p:nvGrpSpPr>
            <p:grpSpPr>
              <a:xfrm>
                <a:off x="954105" y="2346809"/>
                <a:ext cx="2907744" cy="3164227"/>
                <a:chOff x="709136" y="1341658"/>
                <a:chExt cx="2907744" cy="3164227"/>
              </a:xfrm>
            </p:grpSpPr>
            <p:sp>
              <p:nvSpPr>
                <p:cNvPr id="33" name="矩形: 圆角 32">
                  <a:extLst>
                    <a:ext uri="{FF2B5EF4-FFF2-40B4-BE49-F238E27FC236}">
                      <a16:creationId xmlns:a16="http://schemas.microsoft.com/office/drawing/2014/main" id="{936231CE-934F-AEAE-722C-8DB0D6143F80}"/>
                    </a:ext>
                  </a:extLst>
                </p:cNvPr>
                <p:cNvSpPr/>
                <p:nvPr/>
              </p:nvSpPr>
              <p:spPr>
                <a:xfrm>
                  <a:off x="709136" y="1696152"/>
                  <a:ext cx="2907744" cy="2809733"/>
                </a:xfrm>
                <a:prstGeom prst="roundRect">
                  <a:avLst>
                    <a:gd name="adj" fmla="val 0"/>
                  </a:avLst>
                </a:prstGeom>
                <a:solidFill>
                  <a:srgbClr val="E6FCFE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平行四边形 33">
                  <a:extLst>
                    <a:ext uri="{FF2B5EF4-FFF2-40B4-BE49-F238E27FC236}">
                      <a16:creationId xmlns:a16="http://schemas.microsoft.com/office/drawing/2014/main" id="{29967DD5-8311-FB2C-B0C6-21665E7A0F8E}"/>
                    </a:ext>
                  </a:extLst>
                </p:cNvPr>
                <p:cNvSpPr/>
                <p:nvPr/>
              </p:nvSpPr>
              <p:spPr>
                <a:xfrm rot="10800000">
                  <a:off x="822823" y="1540845"/>
                  <a:ext cx="1635615" cy="387350"/>
                </a:xfrm>
                <a:prstGeom prst="parallelogram">
                  <a:avLst>
                    <a:gd name="adj" fmla="val 57037"/>
                  </a:avLst>
                </a:prstGeom>
                <a:solidFill>
                  <a:srgbClr val="60B7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l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zh-CN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等腰三角形 35">
                  <a:extLst>
                    <a:ext uri="{FF2B5EF4-FFF2-40B4-BE49-F238E27FC236}">
                      <a16:creationId xmlns:a16="http://schemas.microsoft.com/office/drawing/2014/main" id="{9762AF16-A5E3-FB8B-48E4-CD78F24DB9A4}"/>
                    </a:ext>
                  </a:extLst>
                </p:cNvPr>
                <p:cNvSpPr/>
                <p:nvPr/>
              </p:nvSpPr>
              <p:spPr>
                <a:xfrm rot="10800000">
                  <a:off x="709136" y="1696154"/>
                  <a:ext cx="227379" cy="211715"/>
                </a:xfrm>
                <a:prstGeom prst="triangle">
                  <a:avLst/>
                </a:prstGeom>
                <a:solidFill>
                  <a:srgbClr val="0084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65B7A9DB-AED5-80D8-0FD8-41E38BCCC2B4}"/>
                    </a:ext>
                  </a:extLst>
                </p:cNvPr>
                <p:cNvSpPr txBox="1"/>
                <p:nvPr/>
              </p:nvSpPr>
              <p:spPr>
                <a:xfrm>
                  <a:off x="3148279" y="3662172"/>
                  <a:ext cx="1163117" cy="49834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just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50" b="1" i="0" u="none" strike="noStrike" kern="1200" cap="none" normalizeH="0" baseline="0" noProof="0" dirty="0">
                      <a:ln>
                        <a:noFill/>
                      </a:ln>
                      <a:solidFill>
                        <a:srgbClr val="007F7D"/>
                      </a:solidFill>
                      <a:effectLst/>
                      <a:uLnTx/>
                      <a:uFillTx/>
                      <a:sym typeface="+mn-lt"/>
                      <a:latin typeface="Arial"/>
                      <a:cs typeface="+mn-ea"/>
                    </a:rPr>
                    <a:t>Energy stress</a:t>
                  </a:r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CF12B9CB-3226-3EE0-71E0-A28F53B5F057}"/>
                  </a:ext>
                </a:extLst>
              </p:cNvPr>
              <p:cNvCxnSpPr/>
              <p:nvPr/>
            </p:nvCxnSpPr>
            <p:spPr>
              <a:xfrm>
                <a:off x="1981200" y="3621607"/>
                <a:ext cx="1596079" cy="0"/>
              </a:xfrm>
              <a:prstGeom prst="line">
                <a:avLst/>
              </a:prstGeom>
              <a:ln w="12700">
                <a:solidFill>
                  <a:srgbClr val="00706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A6DD44B8-3C58-F1F7-3A5E-354A5611AF75}"/>
                  </a:ext>
                </a:extLst>
              </p:cNvPr>
              <p:cNvCxnSpPr/>
              <p:nvPr/>
            </p:nvCxnSpPr>
            <p:spPr>
              <a:xfrm>
                <a:off x="1308363" y="3580673"/>
                <a:ext cx="1596079" cy="0"/>
              </a:xfrm>
              <a:prstGeom prst="line">
                <a:avLst/>
              </a:prstGeom>
              <a:ln w="12700">
                <a:solidFill>
                  <a:srgbClr val="009D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97366C14-67FF-0606-BFC4-B8BD3D312415}"/>
                </a:ext>
              </a:extLst>
            </p:cNvPr>
            <p:cNvSpPr txBox="1"/>
            <p:nvPr/>
          </p:nvSpPr>
          <p:spPr>
            <a:xfrm>
              <a:off x="4682349" y="3906353"/>
              <a:ext cx="2342451" cy="11568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446088" algn="just" defTabSz="31623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normalizeH="0" baseline="0" noProof="0" dirty="0">
                  <a:ln>
                    <a:noFill/>
                  </a:ln>
                  <a:solidFill>
                    <a:srgbClr val="00706B"/>
                  </a:solidFill>
                  <a:effectLst/>
                  <a:uLnTx/>
                  <a:uFillTx/>
                  <a:sym typeface="+mn-lt"/>
                  <a:latin typeface="Arial"/>
                  <a:cs typeface="+mn-ea"/>
                </a:rPr>
                <a:t>2.1% (-0.4pp); Brent $115/bbl; inflation 4.5% (p.33).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D2DBFD61-24C2-D4A4-9874-1B095456EF36}"/>
              </a:ext>
            </a:extLst>
          </p:cNvPr>
          <p:cNvGrpSpPr/>
          <p:nvPr/>
        </p:nvGrpSpPr>
        <p:grpSpPr>
          <a:xfrm>
            <a:off x="5062118" y="2902306"/>
            <a:ext cx="2067458" cy="3163824"/>
            <a:chOff x="954105" y="2346809"/>
            <a:chExt cx="2907744" cy="3164227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7307762E-2534-AE79-D5FA-EC89F25EADB2}"/>
                </a:ext>
              </a:extLst>
            </p:cNvPr>
            <p:cNvGrpSpPr/>
            <p:nvPr/>
          </p:nvGrpSpPr>
          <p:grpSpPr>
            <a:xfrm>
              <a:off x="954105" y="2346809"/>
              <a:ext cx="2907744" cy="3164227"/>
              <a:chOff x="709136" y="1341658"/>
              <a:chExt cx="2907744" cy="3164227"/>
            </a:xfrm>
          </p:grpSpPr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DF4BD203-7961-F2DF-27E9-340A69AF49D1}"/>
                  </a:ext>
                </a:extLst>
              </p:cNvPr>
              <p:cNvSpPr/>
              <p:nvPr/>
            </p:nvSpPr>
            <p:spPr>
              <a:xfrm>
                <a:off x="709136" y="1696152"/>
                <a:ext cx="2907744" cy="2809733"/>
              </a:xfrm>
              <a:prstGeom prst="roundRect">
                <a:avLst>
                  <a:gd name="adj" fmla="val 0"/>
                </a:avLst>
              </a:prstGeom>
              <a:solidFill>
                <a:srgbClr val="E6FCF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平行四边形 44">
                <a:extLst>
                  <a:ext uri="{FF2B5EF4-FFF2-40B4-BE49-F238E27FC236}">
                    <a16:creationId xmlns:a16="http://schemas.microsoft.com/office/drawing/2014/main" id="{4B8618B7-F14D-836B-DE1C-87B8BFBED861}"/>
                  </a:ext>
                </a:extLst>
              </p:cNvPr>
              <p:cNvSpPr/>
              <p:nvPr/>
            </p:nvSpPr>
            <p:spPr>
              <a:xfrm rot="10800000">
                <a:off x="822823" y="1540845"/>
                <a:ext cx="1635615" cy="387350"/>
              </a:xfrm>
              <a:prstGeom prst="parallelogram">
                <a:avLst>
                  <a:gd name="adj" fmla="val 57037"/>
                </a:avLst>
              </a:prstGeom>
              <a:solidFill>
                <a:srgbClr val="60B7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6" name="等腰三角形 45">
                <a:extLst>
                  <a:ext uri="{FF2B5EF4-FFF2-40B4-BE49-F238E27FC236}">
                    <a16:creationId xmlns:a16="http://schemas.microsoft.com/office/drawing/2014/main" id="{D9BD28C2-8449-219C-B478-EC33321C78FB}"/>
                  </a:ext>
                </a:extLst>
              </p:cNvPr>
              <p:cNvSpPr/>
              <p:nvPr/>
            </p:nvSpPr>
            <p:spPr>
              <a:xfrm rot="10800000">
                <a:off x="709136" y="1696154"/>
                <a:ext cx="227379" cy="211715"/>
              </a:xfrm>
              <a:prstGeom prst="triangle">
                <a:avLst/>
              </a:prstGeom>
              <a:solidFill>
                <a:srgbClr val="0084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BCB7F4EB-5839-031D-F8E6-66DC40602D30}"/>
                  </a:ext>
                </a:extLst>
              </p:cNvPr>
              <p:cNvSpPr txBox="1"/>
              <p:nvPr/>
            </p:nvSpPr>
            <p:spPr>
              <a:xfrm>
                <a:off x="5565038" y="3662172"/>
                <a:ext cx="1163117" cy="498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50" b="1" i="0" u="none" strike="noStrike" kern="1200" cap="none" normalizeH="0" baseline="0" noProof="0" dirty="0">
                    <a:ln>
                      <a:noFill/>
                    </a:ln>
                    <a:solidFill>
                      <a:srgbClr val="007F7D"/>
                    </a:solidFill>
                    <a:effectLst/>
                    <a:uLnTx/>
                    <a:uFillTx/>
                    <a:sym typeface="+mn-lt"/>
                    <a:latin typeface="Arial"/>
                    <a:cs typeface="+mn-ea"/>
                  </a:rPr>
                  <a:t>Energy+finance</a:t>
                </a:r>
              </a:p>
            </p:txBody>
          </p:sp>
        </p:grp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B38C3485-DEBF-B59E-788D-EE3D6C6D89EC}"/>
                </a:ext>
              </a:extLst>
            </p:cNvPr>
            <p:cNvCxnSpPr/>
            <p:nvPr/>
          </p:nvCxnSpPr>
          <p:spPr>
            <a:xfrm>
              <a:off x="1981200" y="3621607"/>
              <a:ext cx="1596079" cy="0"/>
            </a:xfrm>
            <a:prstGeom prst="line">
              <a:avLst/>
            </a:prstGeom>
            <a:ln w="12700">
              <a:solidFill>
                <a:srgbClr val="0070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5BCA7E91-4937-42C8-A612-04C8583894E7}"/>
                </a:ext>
              </a:extLst>
            </p:cNvPr>
            <p:cNvCxnSpPr/>
            <p:nvPr/>
          </p:nvCxnSpPr>
          <p:spPr>
            <a:xfrm>
              <a:off x="1308363" y="3580673"/>
              <a:ext cx="1596079" cy="0"/>
            </a:xfrm>
            <a:prstGeom prst="line">
              <a:avLst/>
            </a:prstGeom>
            <a:ln w="12700">
              <a:solidFill>
                <a:srgbClr val="009D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E719092D-902A-5550-2E5A-9C402B750E79}"/>
              </a:ext>
            </a:extLst>
          </p:cNvPr>
          <p:cNvSpPr txBox="1"/>
          <p:nvPr/>
        </p:nvSpPr>
        <p:spPr>
          <a:xfrm>
            <a:off x="8230514" y="4385462"/>
            <a:ext cx="2395728" cy="9509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446088" algn="just" defTabSz="31623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normalizeH="0" baseline="0" noProof="0" dirty="0">
                <a:ln>
                  <a:noFill/>
                </a:ln>
                <a:solidFill>
                  <a:srgbClr val="00706B"/>
                </a:solidFill>
                <a:effectLst/>
                <a:uLnTx/>
                <a:uFillTx/>
                <a:sym typeface="+mn-lt"/>
                <a:latin typeface="Arial"/>
                <a:cs typeface="+mn-ea"/>
              </a:rPr>
              <a:t>1.3% (-1.2pp); inflation +0.4pp vs baseline (p.33).</a:t>
            </a: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B658C6DA-CE69-D908-CA0C-9652BE1CD1EE}"/>
              </a:ext>
            </a:extLst>
          </p:cNvPr>
          <p:cNvGrpSpPr/>
          <p:nvPr/>
        </p:nvGrpSpPr>
        <p:grpSpPr>
          <a:xfrm>
            <a:off x="525975" y="881136"/>
            <a:ext cx="11666025" cy="979484"/>
            <a:chOff x="1185430" y="-1578638"/>
            <a:chExt cx="10751516" cy="1296143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56E94FC9-EF59-E889-FD8E-8861A1CF14AC}"/>
                </a:ext>
              </a:extLst>
            </p:cNvPr>
            <p:cNvGrpSpPr/>
            <p:nvPr/>
          </p:nvGrpSpPr>
          <p:grpSpPr>
            <a:xfrm>
              <a:off x="1185430" y="-1578638"/>
              <a:ext cx="10751516" cy="1296143"/>
              <a:chOff x="1193135" y="425076"/>
              <a:chExt cx="10751516" cy="1296143"/>
            </a:xfrm>
          </p:grpSpPr>
          <p:pic>
            <p:nvPicPr>
              <p:cNvPr id="54" name="图片 53">
                <a:extLst>
                  <a:ext uri="{FF2B5EF4-FFF2-40B4-BE49-F238E27FC236}">
                    <a16:creationId xmlns:a16="http://schemas.microsoft.com/office/drawing/2014/main" id="{7494F18A-15E9-44AC-CA9C-4C6B555187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3135" y="425076"/>
                <a:ext cx="10751516" cy="1296143"/>
              </a:xfrm>
              <a:prstGeom prst="rect">
                <a:avLst/>
              </a:prstGeom>
            </p:spPr>
          </p:pic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9F9DB00E-B15C-935F-D9CC-BD73D256A2AC}"/>
                  </a:ext>
                </a:extLst>
              </p:cNvPr>
              <p:cNvSpPr/>
              <p:nvPr/>
            </p:nvSpPr>
            <p:spPr>
              <a:xfrm>
                <a:off x="4324200" y="732338"/>
                <a:ext cx="4045982" cy="559396"/>
              </a:xfrm>
              <a:custGeom>
                <a:avLst/>
                <a:gdLst>
                  <a:gd name="connsiteX0" fmla="*/ 178626 w 4045982"/>
                  <a:gd name="connsiteY0" fmla="*/ 0 h 559396"/>
                  <a:gd name="connsiteX1" fmla="*/ 706343 w 4045982"/>
                  <a:gd name="connsiteY1" fmla="*/ 0 h 559396"/>
                  <a:gd name="connsiteX2" fmla="*/ 3339639 w 4045982"/>
                  <a:gd name="connsiteY2" fmla="*/ 0 h 559396"/>
                  <a:gd name="connsiteX3" fmla="*/ 3879992 w 4045982"/>
                  <a:gd name="connsiteY3" fmla="*/ 0 h 559396"/>
                  <a:gd name="connsiteX4" fmla="*/ 4045982 w 4045982"/>
                  <a:gd name="connsiteY4" fmla="*/ 279698 h 559396"/>
                  <a:gd name="connsiteX5" fmla="*/ 3879992 w 4045982"/>
                  <a:gd name="connsiteY5" fmla="*/ 559396 h 559396"/>
                  <a:gd name="connsiteX6" fmla="*/ 3339639 w 4045982"/>
                  <a:gd name="connsiteY6" fmla="*/ 559396 h 559396"/>
                  <a:gd name="connsiteX7" fmla="*/ 706343 w 4045982"/>
                  <a:gd name="connsiteY7" fmla="*/ 559396 h 559396"/>
                  <a:gd name="connsiteX8" fmla="*/ 178626 w 4045982"/>
                  <a:gd name="connsiteY8" fmla="*/ 559396 h 559396"/>
                  <a:gd name="connsiteX9" fmla="*/ 0 w 4045982"/>
                  <a:gd name="connsiteY9" fmla="*/ 279698 h 559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45982" h="559396">
                    <a:moveTo>
                      <a:pt x="178626" y="0"/>
                    </a:moveTo>
                    <a:lnTo>
                      <a:pt x="706343" y="0"/>
                    </a:lnTo>
                    <a:lnTo>
                      <a:pt x="3339639" y="0"/>
                    </a:lnTo>
                    <a:lnTo>
                      <a:pt x="3879992" y="0"/>
                    </a:lnTo>
                    <a:lnTo>
                      <a:pt x="4045982" y="279698"/>
                    </a:lnTo>
                    <a:lnTo>
                      <a:pt x="3879992" y="559396"/>
                    </a:lnTo>
                    <a:lnTo>
                      <a:pt x="3339639" y="559396"/>
                    </a:lnTo>
                    <a:lnTo>
                      <a:pt x="706343" y="559396"/>
                    </a:lnTo>
                    <a:lnTo>
                      <a:pt x="178626" y="559396"/>
                    </a:lnTo>
                    <a:lnTo>
                      <a:pt x="0" y="279698"/>
                    </a:lnTo>
                    <a:close/>
                  </a:path>
                </a:pathLst>
              </a:custGeom>
              <a:solidFill>
                <a:srgbClr val="0F957F"/>
              </a:solidFill>
              <a:ln>
                <a:noFill/>
              </a:ln>
              <a:effectLst>
                <a:glow rad="63500">
                  <a:schemeClr val="accent1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78D4B8EF-641F-3A88-9375-DA8CED586D00}"/>
                </a:ext>
              </a:extLst>
            </p:cNvPr>
            <p:cNvSpPr txBox="1"/>
            <p:nvPr/>
          </p:nvSpPr>
          <p:spPr>
            <a:xfrm>
              <a:off x="4293853" y="-1291431"/>
              <a:ext cx="3952186" cy="529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lt"/>
                  <a:latin typeface="Arial"/>
                  <a:cs typeface="+mn-ea"/>
                </a:rPr>
                <a:t>Risks skewed sharply down</a:t>
              </a:r>
            </a:p>
          </p:txBody>
        </p:sp>
      </p:grpSp>
      <p:grpSp>
        <p:nvGrpSpPr>
          <p:cNvPr id="57" name="组合 27 copy">
            <a:extLst>
              <a:ext uri="{FF2B5EF4-FFF2-40B4-BE49-F238E27FC236}">
                <a16:creationId xmlns:a16="http://schemas.microsoft.com/office/drawing/2014/main" id="{5BF91095-2771-5F3E-A5C2-C0B325CFE58B}"/>
              </a:ext>
            </a:extLst>
          </p:cNvPr>
          <p:cNvGrpSpPr/>
          <p:nvPr/>
        </p:nvGrpSpPr>
        <p:grpSpPr>
          <a:xfrm>
            <a:off x="7478878" y="2902306"/>
            <a:ext cx="2067458" cy="3163824"/>
            <a:chOff x="954105" y="2346809"/>
            <a:chExt cx="2907744" cy="3164227"/>
          </a:xfrm>
        </p:grpSpPr>
        <p:grpSp>
          <p:nvGrpSpPr>
            <p:cNvPr id="58" name="组合 18 copy">
              <a:extLst>
                <a:ext uri="{FF2B5EF4-FFF2-40B4-BE49-F238E27FC236}">
                  <a16:creationId xmlns:a16="http://schemas.microsoft.com/office/drawing/2014/main" id="{D6C795EA-7F78-2287-BB5B-81531119DBAF}"/>
                </a:ext>
              </a:extLst>
            </p:cNvPr>
            <p:cNvGrpSpPr/>
            <p:nvPr/>
          </p:nvGrpSpPr>
          <p:grpSpPr>
            <a:xfrm>
              <a:off x="954105" y="2346809"/>
              <a:ext cx="2907744" cy="3164227"/>
              <a:chOff x="709136" y="1341658"/>
              <a:chExt cx="2907744" cy="3164227"/>
            </a:xfrm>
          </p:grpSpPr>
          <p:sp>
            <p:nvSpPr>
              <p:cNvPr id="59" name="矩形: 圆角 19 copy">
                <a:extLst>
                  <a:ext uri="{FF2B5EF4-FFF2-40B4-BE49-F238E27FC236}">
                    <a16:creationId xmlns:a16="http://schemas.microsoft.com/office/drawing/2014/main" id="{99792BD0-FF29-5A0F-6096-E0B48820A922}"/>
                  </a:ext>
                </a:extLst>
              </p:cNvPr>
              <p:cNvSpPr/>
              <p:nvPr/>
            </p:nvSpPr>
            <p:spPr>
              <a:xfrm>
                <a:off x="709136" y="1696152"/>
                <a:ext cx="2907744" cy="2809733"/>
              </a:xfrm>
              <a:prstGeom prst="roundRect">
                <a:avLst>
                  <a:gd name="adj" fmla="val 0"/>
                </a:avLst>
              </a:prstGeom>
              <a:solidFill>
                <a:srgbClr val="E6FCF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0" name="平行四边形 20 copy">
                <a:extLst>
                  <a:ext uri="{FF2B5EF4-FFF2-40B4-BE49-F238E27FC236}">
                    <a16:creationId xmlns:a16="http://schemas.microsoft.com/office/drawing/2014/main" id="{181C8ABE-D04C-2F5A-1D1D-2B3AEA751ABE}"/>
                  </a:ext>
                </a:extLst>
              </p:cNvPr>
              <p:cNvSpPr/>
              <p:nvPr/>
            </p:nvSpPr>
            <p:spPr>
              <a:xfrm rot="10800000">
                <a:off x="822823" y="1540845"/>
                <a:ext cx="1635615" cy="387350"/>
              </a:xfrm>
              <a:prstGeom prst="parallelogram">
                <a:avLst>
                  <a:gd name="adj" fmla="val 57037"/>
                </a:avLst>
              </a:prstGeom>
              <a:solidFill>
                <a:srgbClr val="60B7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1" name="等腰三角形 21 copy">
                <a:extLst>
                  <a:ext uri="{FF2B5EF4-FFF2-40B4-BE49-F238E27FC236}">
                    <a16:creationId xmlns:a16="http://schemas.microsoft.com/office/drawing/2014/main" id="{E00D1628-E316-9F5A-183F-DDAB8060D6A1}"/>
                  </a:ext>
                </a:extLst>
              </p:cNvPr>
              <p:cNvSpPr/>
              <p:nvPr/>
            </p:nvSpPr>
            <p:spPr>
              <a:xfrm rot="10800000">
                <a:off x="709136" y="1696154"/>
                <a:ext cx="227379" cy="211715"/>
              </a:xfrm>
              <a:prstGeom prst="triangle">
                <a:avLst/>
              </a:prstGeom>
              <a:solidFill>
                <a:srgbClr val="0084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2" name="文本框 22 copy">
                <a:extLst>
                  <a:ext uri="{FF2B5EF4-FFF2-40B4-BE49-F238E27FC236}">
                    <a16:creationId xmlns:a16="http://schemas.microsoft.com/office/drawing/2014/main" id="{BED49754-2197-24C7-F0EA-B30CEC6AD9EB}"/>
                  </a:ext>
                </a:extLst>
              </p:cNvPr>
              <p:cNvSpPr txBox="1"/>
              <p:nvPr/>
            </p:nvSpPr>
            <p:spPr>
              <a:xfrm>
                <a:off x="515722" y="2902306"/>
                <a:ext cx="765353" cy="580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endParaRPr kumimoji="0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3" name="文本框 23 copy">
                <a:extLst>
                  <a:ext uri="{FF2B5EF4-FFF2-40B4-BE49-F238E27FC236}">
                    <a16:creationId xmlns:a16="http://schemas.microsoft.com/office/drawing/2014/main" id="{9291CF0D-A04A-CA0F-C768-F16B6A742CBC}"/>
                  </a:ext>
                </a:extLst>
              </p:cNvPr>
              <p:cNvSpPr txBox="1"/>
              <p:nvPr/>
            </p:nvSpPr>
            <p:spPr>
              <a:xfrm>
                <a:off x="731520" y="3662172"/>
                <a:ext cx="1163117" cy="498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300" normalizeH="0" baseline="0" noProof="0" dirty="0">
                    <a:ln>
                      <a:noFill/>
                    </a:ln>
                    <a:solidFill>
                      <a:srgbClr val="007F7D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endParaRPr kumimoji="0" sz="2400" b="1" i="0" u="none" strike="noStrike" kern="1200" cap="none" spc="300" normalizeH="0" baseline="0" noProof="0" dirty="0">
                  <a:ln>
                    <a:noFill/>
                  </a:ln>
                  <a:solidFill>
                    <a:srgbClr val="007F7D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64" name="直接连接符 25 copy">
              <a:extLst>
                <a:ext uri="{FF2B5EF4-FFF2-40B4-BE49-F238E27FC236}">
                  <a16:creationId xmlns:a16="http://schemas.microsoft.com/office/drawing/2014/main" id="{8E45251D-B014-6F3F-96AF-CA29C6EE91D9}"/>
                </a:ext>
              </a:extLst>
            </p:cNvPr>
            <p:cNvCxnSpPr/>
            <p:nvPr/>
          </p:nvCxnSpPr>
          <p:spPr>
            <a:xfrm>
              <a:off x="1981200" y="3621607"/>
              <a:ext cx="1596079" cy="0"/>
            </a:xfrm>
            <a:prstGeom prst="line">
              <a:avLst/>
            </a:prstGeom>
            <a:ln w="12700">
              <a:solidFill>
                <a:srgbClr val="0070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26 copy">
              <a:extLst>
                <a:ext uri="{FF2B5EF4-FFF2-40B4-BE49-F238E27FC236}">
                  <a16:creationId xmlns:a16="http://schemas.microsoft.com/office/drawing/2014/main" id="{3C259822-511D-B644-1FAE-2C715AABDA16}"/>
                </a:ext>
              </a:extLst>
            </p:cNvPr>
            <p:cNvCxnSpPr/>
            <p:nvPr/>
          </p:nvCxnSpPr>
          <p:spPr>
            <a:xfrm>
              <a:off x="1308363" y="3580673"/>
              <a:ext cx="1596079" cy="0"/>
            </a:xfrm>
            <a:prstGeom prst="line">
              <a:avLst/>
            </a:prstGeom>
            <a:ln w="12700">
              <a:solidFill>
                <a:srgbClr val="009D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文本框 23 copy">
            <a:extLst>
              <a:ext uri="{FF2B5EF4-FFF2-40B4-BE49-F238E27FC236}">
                <a16:creationId xmlns:a16="http://schemas.microsoft.com/office/drawing/2014/main" id="{9291CF0D-A04A-CA0F-C768-F16B6A742CBC}"/>
              </a:ext>
            </a:extLst>
          </p:cNvPr>
          <p:cNvSpPr txBox="1"/>
          <p:nvPr/>
        </p:nvSpPr>
        <p:spPr>
          <a:xfrm>
            <a:off x="7981798" y="3662172"/>
            <a:ext cx="1564538" cy="59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normalizeH="0" baseline="0" noProof="0" dirty="0">
                <a:ln>
                  <a:noFill/>
                </a:ln>
                <a:solidFill>
                  <a:srgbClr val="007F7D"/>
                </a:solidFill>
                <a:effectLst/>
                <a:uLnTx/>
                <a:uFillTx/>
                <a:sym typeface="+mn-lt"/>
                <a:latin typeface="Arial"/>
                <a:cs typeface="+mn-ea"/>
              </a:rPr>
              <a:t>EMDEs stressed</a:t>
            </a:r>
          </a:p>
        </p:txBody>
      </p:sp>
      <p:grpSp>
        <p:nvGrpSpPr>
          <p:cNvPr id="68" name="组合 27 copy">
            <a:extLst>
              <a:ext uri="{FF2B5EF4-FFF2-40B4-BE49-F238E27FC236}">
                <a16:creationId xmlns:a16="http://schemas.microsoft.com/office/drawing/2014/main" id="{5BF91095-2771-5F3E-A5C2-C0B325CFE58B}"/>
              </a:ext>
            </a:extLst>
          </p:cNvPr>
          <p:cNvGrpSpPr/>
          <p:nvPr/>
        </p:nvGrpSpPr>
        <p:grpSpPr>
          <a:xfrm>
            <a:off x="9895637" y="2902306"/>
            <a:ext cx="2067458" cy="3163824"/>
            <a:chOff x="954105" y="2346809"/>
            <a:chExt cx="2907744" cy="3164227"/>
          </a:xfrm>
        </p:grpSpPr>
        <p:grpSp>
          <p:nvGrpSpPr>
            <p:cNvPr id="69" name="组合 18 copy">
              <a:extLst>
                <a:ext uri="{FF2B5EF4-FFF2-40B4-BE49-F238E27FC236}">
                  <a16:creationId xmlns:a16="http://schemas.microsoft.com/office/drawing/2014/main" id="{D6C795EA-7F78-2287-BB5B-81531119DBAF}"/>
                </a:ext>
              </a:extLst>
            </p:cNvPr>
            <p:cNvGrpSpPr/>
            <p:nvPr/>
          </p:nvGrpSpPr>
          <p:grpSpPr>
            <a:xfrm>
              <a:off x="954105" y="2346809"/>
              <a:ext cx="2907744" cy="3164227"/>
              <a:chOff x="709136" y="1341658"/>
              <a:chExt cx="2907744" cy="3164227"/>
            </a:xfrm>
          </p:grpSpPr>
          <p:sp>
            <p:nvSpPr>
              <p:cNvPr id="70" name="矩形: 圆角 19 copy">
                <a:extLst>
                  <a:ext uri="{FF2B5EF4-FFF2-40B4-BE49-F238E27FC236}">
                    <a16:creationId xmlns:a16="http://schemas.microsoft.com/office/drawing/2014/main" id="{99792BD0-FF29-5A0F-6096-E0B48820A922}"/>
                  </a:ext>
                </a:extLst>
              </p:cNvPr>
              <p:cNvSpPr/>
              <p:nvPr/>
            </p:nvSpPr>
            <p:spPr>
              <a:xfrm>
                <a:off x="709136" y="1696152"/>
                <a:ext cx="2907744" cy="2809733"/>
              </a:xfrm>
              <a:prstGeom prst="roundRect">
                <a:avLst>
                  <a:gd name="adj" fmla="val 0"/>
                </a:avLst>
              </a:prstGeom>
              <a:solidFill>
                <a:srgbClr val="E6FCF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1" name="平行四边形 20 copy">
                <a:extLst>
                  <a:ext uri="{FF2B5EF4-FFF2-40B4-BE49-F238E27FC236}">
                    <a16:creationId xmlns:a16="http://schemas.microsoft.com/office/drawing/2014/main" id="{181C8ABE-D04C-2F5A-1D1D-2B3AEA751ABE}"/>
                  </a:ext>
                </a:extLst>
              </p:cNvPr>
              <p:cNvSpPr/>
              <p:nvPr/>
            </p:nvSpPr>
            <p:spPr>
              <a:xfrm rot="10800000">
                <a:off x="822823" y="1540845"/>
                <a:ext cx="1635615" cy="387350"/>
              </a:xfrm>
              <a:prstGeom prst="parallelogram">
                <a:avLst>
                  <a:gd name="adj" fmla="val 57037"/>
                </a:avLst>
              </a:prstGeom>
              <a:solidFill>
                <a:srgbClr val="60B7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2" name="等腰三角形 21 copy">
                <a:extLst>
                  <a:ext uri="{FF2B5EF4-FFF2-40B4-BE49-F238E27FC236}">
                    <a16:creationId xmlns:a16="http://schemas.microsoft.com/office/drawing/2014/main" id="{E00D1628-E316-9F5A-183F-DDAB8060D6A1}"/>
                  </a:ext>
                </a:extLst>
              </p:cNvPr>
              <p:cNvSpPr/>
              <p:nvPr/>
            </p:nvSpPr>
            <p:spPr>
              <a:xfrm rot="10800000">
                <a:off x="709136" y="1696154"/>
                <a:ext cx="227379" cy="211715"/>
              </a:xfrm>
              <a:prstGeom prst="triangle">
                <a:avLst/>
              </a:prstGeom>
              <a:solidFill>
                <a:srgbClr val="0084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3" name="文本框 22 copy">
                <a:extLst>
                  <a:ext uri="{FF2B5EF4-FFF2-40B4-BE49-F238E27FC236}">
                    <a16:creationId xmlns:a16="http://schemas.microsoft.com/office/drawing/2014/main" id="{BED49754-2197-24C7-F0EA-B30CEC6AD9EB}"/>
                  </a:ext>
                </a:extLst>
              </p:cNvPr>
              <p:cNvSpPr txBox="1"/>
              <p:nvPr/>
            </p:nvSpPr>
            <p:spPr>
              <a:xfrm>
                <a:off x="515722" y="2902306"/>
                <a:ext cx="765353" cy="580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endParaRPr kumimoji="0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4" name="文本框 23 copy">
                <a:extLst>
                  <a:ext uri="{FF2B5EF4-FFF2-40B4-BE49-F238E27FC236}">
                    <a16:creationId xmlns:a16="http://schemas.microsoft.com/office/drawing/2014/main" id="{9291CF0D-A04A-CA0F-C768-F16B6A742CBC}"/>
                  </a:ext>
                </a:extLst>
              </p:cNvPr>
              <p:cNvSpPr txBox="1"/>
              <p:nvPr/>
            </p:nvSpPr>
            <p:spPr>
              <a:xfrm>
                <a:off x="731520" y="3662172"/>
                <a:ext cx="1163117" cy="498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300" normalizeH="0" baseline="0" noProof="0" dirty="0">
                    <a:ln>
                      <a:noFill/>
                    </a:ln>
                    <a:solidFill>
                      <a:srgbClr val="007F7D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endParaRPr kumimoji="0" sz="2400" b="1" i="0" u="none" strike="noStrike" kern="1200" cap="none" spc="300" normalizeH="0" baseline="0" noProof="0" dirty="0">
                  <a:ln>
                    <a:noFill/>
                  </a:ln>
                  <a:solidFill>
                    <a:srgbClr val="007F7D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75" name="直接连接符 25 copy">
              <a:extLst>
                <a:ext uri="{FF2B5EF4-FFF2-40B4-BE49-F238E27FC236}">
                  <a16:creationId xmlns:a16="http://schemas.microsoft.com/office/drawing/2014/main" id="{8E45251D-B014-6F3F-96AF-CA29C6EE91D9}"/>
                </a:ext>
              </a:extLst>
            </p:cNvPr>
            <p:cNvCxnSpPr/>
            <p:nvPr/>
          </p:nvCxnSpPr>
          <p:spPr>
            <a:xfrm>
              <a:off x="1981200" y="3621607"/>
              <a:ext cx="1596079" cy="0"/>
            </a:xfrm>
            <a:prstGeom prst="line">
              <a:avLst/>
            </a:prstGeom>
            <a:ln w="12700">
              <a:solidFill>
                <a:srgbClr val="0070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26 copy">
              <a:extLst>
                <a:ext uri="{FF2B5EF4-FFF2-40B4-BE49-F238E27FC236}">
                  <a16:creationId xmlns:a16="http://schemas.microsoft.com/office/drawing/2014/main" id="{3C259822-511D-B644-1FAE-2C715AABDA16}"/>
                </a:ext>
              </a:extLst>
            </p:cNvPr>
            <p:cNvCxnSpPr/>
            <p:nvPr/>
          </p:nvCxnSpPr>
          <p:spPr>
            <a:xfrm>
              <a:off x="1308363" y="3580673"/>
              <a:ext cx="1596079" cy="0"/>
            </a:xfrm>
            <a:prstGeom prst="line">
              <a:avLst/>
            </a:prstGeom>
            <a:ln w="12700">
              <a:solidFill>
                <a:srgbClr val="009D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文本框 23 copy">
            <a:extLst>
              <a:ext uri="{FF2B5EF4-FFF2-40B4-BE49-F238E27FC236}">
                <a16:creationId xmlns:a16="http://schemas.microsoft.com/office/drawing/2014/main" id="{9291CF0D-A04A-CA0F-C768-F16B6A742CBC}"/>
              </a:ext>
            </a:extLst>
          </p:cNvPr>
          <p:cNvSpPr txBox="1"/>
          <p:nvPr/>
        </p:nvSpPr>
        <p:spPr>
          <a:xfrm>
            <a:off x="10398557" y="3662172"/>
            <a:ext cx="1163117" cy="336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normalizeH="0" baseline="0" noProof="0" dirty="0">
                <a:ln>
                  <a:noFill/>
                </a:ln>
                <a:solidFill>
                  <a:srgbClr val="007F7D"/>
                </a:solidFill>
                <a:effectLst/>
                <a:uLnTx/>
                <a:uFillTx/>
                <a:sym typeface="+mn-lt"/>
                <a:latin typeface="Arial"/>
                <a:cs typeface="+mn-ea"/>
              </a:rPr>
              <a:t>Upside</a:t>
            </a:r>
          </a:p>
        </p:txBody>
      </p:sp>
    </p:spTree>
    <p:extLst>
      <p:ext uri="{BB962C8B-B14F-4D97-AF65-F5344CB8AC3E}">
        <p14:creationId xmlns:p14="http://schemas.microsoft.com/office/powerpoint/2010/main" val="56072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>
            <a:grpSpLocks noChangeAspect="1"/>
          </p:cNvGrpSpPr>
          <p:nvPr/>
        </p:nvGrpSpPr>
        <p:grpSpPr>
          <a:xfrm>
            <a:off x="251698" y="0"/>
            <a:ext cx="728951" cy="792000"/>
            <a:chOff x="533399" y="0"/>
            <a:chExt cx="6312047" cy="6857993"/>
          </a:xfrm>
        </p:grpSpPr>
        <p:sp>
          <p:nvSpPr>
            <p:cNvPr id="41" name="平行四边形 40"/>
            <p:cNvSpPr/>
            <p:nvPr/>
          </p:nvSpPr>
          <p:spPr>
            <a:xfrm flipH="1">
              <a:off x="533399" y="0"/>
              <a:ext cx="6312047" cy="5939098"/>
            </a:xfrm>
            <a:prstGeom prst="parallelogram">
              <a:avLst>
                <a:gd name="adj" fmla="val 56000"/>
              </a:avLst>
            </a:prstGeom>
            <a:gradFill>
              <a:gsLst>
                <a:gs pos="0">
                  <a:srgbClr val="4BA687">
                    <a:alpha val="0"/>
                  </a:srgbClr>
                </a:gs>
                <a:gs pos="97000">
                  <a:srgbClr val="4BA687"/>
                </a:gs>
              </a:gsLst>
              <a:lin ang="16200000" scaled="1"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2" name="平行四边形 41"/>
            <p:cNvSpPr/>
            <p:nvPr/>
          </p:nvSpPr>
          <p:spPr>
            <a:xfrm flipV="1">
              <a:off x="533400" y="2313771"/>
              <a:ext cx="4829579" cy="4544222"/>
            </a:xfrm>
            <a:prstGeom prst="parallelogram">
              <a:avLst>
                <a:gd name="adj" fmla="val 56000"/>
              </a:avLst>
            </a:prstGeom>
            <a:gradFill>
              <a:gsLst>
                <a:gs pos="0">
                  <a:srgbClr val="4BA687">
                    <a:alpha val="0"/>
                  </a:srgbClr>
                </a:gs>
                <a:gs pos="97000">
                  <a:srgbClr val="4BA687"/>
                </a:gs>
              </a:gsLst>
              <a:lin ang="16200000" scaled="1"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1235075" y="801735"/>
            <a:ext cx="10182225" cy="0"/>
          </a:xfrm>
          <a:prstGeom prst="line">
            <a:avLst/>
          </a:prstGeom>
          <a:ln w="19050">
            <a:solidFill>
              <a:srgbClr val="2490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>
            <a:grpSpLocks noChangeAspect="1"/>
          </p:cNvGrpSpPr>
          <p:nvPr/>
        </p:nvGrpSpPr>
        <p:grpSpPr>
          <a:xfrm>
            <a:off x="11272035" y="651826"/>
            <a:ext cx="288000" cy="288000"/>
            <a:chOff x="1061086" y="4339558"/>
            <a:chExt cx="1480278" cy="1480278"/>
          </a:xfrm>
        </p:grpSpPr>
        <p:sp>
          <p:nvSpPr>
            <p:cNvPr id="45" name="椭圆 44"/>
            <p:cNvSpPr/>
            <p:nvPr/>
          </p:nvSpPr>
          <p:spPr>
            <a:xfrm>
              <a:off x="1061086" y="4339558"/>
              <a:ext cx="1480278" cy="1480278"/>
            </a:xfrm>
            <a:prstGeom prst="ellipse">
              <a:avLst/>
            </a:prstGeom>
            <a:solidFill>
              <a:srgbClr val="63D5AA">
                <a:alpha val="31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297328" y="4575798"/>
              <a:ext cx="1007795" cy="1007799"/>
            </a:xfrm>
            <a:prstGeom prst="ellipse">
              <a:avLst/>
            </a:prstGeom>
            <a:gradFill>
              <a:gsLst>
                <a:gs pos="0">
                  <a:srgbClr val="63D5AA"/>
                </a:gs>
                <a:gs pos="100000">
                  <a:srgbClr val="3A9368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: 圆角 5" descr="e7d195523061f1c0c30ee18c1b05f65d12b38e2533cb2ccdAE0CC34CB5CBEBFAEC353FED4DECE97C3E379FD1D933F5E4DC18EF8EA6B7A1130D5F6DE9DD2BE4B0A8C9126ACE5083D1F5A9E323B29CCFC789518C7D6A04F119B2C2BA6C2D392B770AC0CE634954F6026173EFFBC74790B12ECBF60C8A15C0A51E938118406412A746BA9EB291FC8542"/>
          <p:cNvSpPr/>
          <p:nvPr>
            <p:custDataLst>
              <p:tags r:id="rId1"/>
            </p:custDataLst>
          </p:nvPr>
        </p:nvSpPr>
        <p:spPr>
          <a:xfrm>
            <a:off x="1276985" y="1463675"/>
            <a:ext cx="3066415" cy="4000500"/>
          </a:xfrm>
          <a:prstGeom prst="roundRect">
            <a:avLst>
              <a:gd name="adj" fmla="val 2595"/>
            </a:avLst>
          </a:prstGeom>
          <a:solidFill>
            <a:srgbClr val="249087"/>
          </a:solidFill>
          <a:ln>
            <a:noFill/>
          </a:ln>
          <a:effectLst>
            <a:outerShdw blurRad="50800" dist="38100" dir="5400000" algn="t" rotWithShape="0">
              <a:schemeClr val="bg2">
                <a:alpha val="40000"/>
              </a:schemeClr>
            </a:outerShdw>
            <a:reflection blurRad="6350" stA="4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00523" y="1890065"/>
            <a:ext cx="5640934" cy="145755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dirty="0" sz="2000" b="1">
                <a:solidFill>
                  <a:srgbClr val="249087"/>
                </a:solidFill>
                <a:sym typeface="+mn-lt"/>
                <a:latin typeface="Arial"/>
                <a:cs typeface="+mn-ea"/>
              </a:rPr>
              <a:t>Input costs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dirty="0" sz="2000" b="1">
                <a:solidFill>
                  <a:srgbClr val="249087"/>
                </a:solidFill>
                <a:sym typeface="+mn-lt"/>
                <a:latin typeface="Arial"/>
                <a:cs typeface="+mn-ea"/>
              </a:rPr>
              <a:t>Plan for $94 Brent, +30% gas, +22% commodities; fertilizer disrupted (p.3).</a:t>
            </a:r>
          </a:p>
        </p:txBody>
      </p:sp>
      <p:sp>
        <p:nvSpPr>
          <p:cNvPr id="50" name="右箭头 49"/>
          <p:cNvSpPr/>
          <p:nvPr/>
        </p:nvSpPr>
        <p:spPr>
          <a:xfrm rot="5400000">
            <a:off x="7209472" y="1725269"/>
            <a:ext cx="1424305" cy="4640580"/>
          </a:xfrm>
          <a:prstGeom prst="rightArrow">
            <a:avLst/>
          </a:prstGeom>
          <a:gradFill>
            <a:gsLst>
              <a:gs pos="0">
                <a:srgbClr val="63D5AA">
                  <a:alpha val="0"/>
                </a:srgbClr>
              </a:gs>
              <a:gs pos="100000">
                <a:srgbClr val="63D5AA">
                  <a:alpha val="36000"/>
                </a:srgbClr>
              </a:gs>
            </a:gsLst>
            <a:lin ang="0" scaled="0"/>
          </a:gradFill>
          <a:ln w="12700" cap="flat" cmpd="sng" algn="ctr">
            <a:gradFill>
              <a:gsLst>
                <a:gs pos="0">
                  <a:srgbClr val="249087"/>
                </a:gs>
                <a:gs pos="97000">
                  <a:srgbClr val="13C5BE">
                    <a:alpha val="0"/>
                  </a:srgbClr>
                </a:gs>
              </a:gsLst>
              <a:lin ang="10740000" scaled="1"/>
            </a:gradFill>
            <a:prstDash val="solid"/>
            <a:miter lim="800000"/>
          </a:ln>
          <a:effectLst>
            <a:outerShdw blurRad="203200" dist="38100" dir="2700000" algn="tl" rotWithShape="0">
              <a:srgbClr val="346BE8">
                <a:alpha val="40000"/>
              </a:srgbClr>
            </a:outerShdw>
          </a:effectLst>
        </p:spPr>
        <p:txBody>
          <a:bodyPr rtlCol="0" anchor="ctr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FB986CB-C528-7623-9F1E-A58ACE79C4B2}"/>
              </a:ext>
            </a:extLst>
          </p:cNvPr>
          <p:cNvSpPr txBox="1"/>
          <p:nvPr/>
        </p:nvSpPr>
        <p:spPr>
          <a:xfrm>
            <a:off x="1157630" y="249631"/>
            <a:ext cx="6270955" cy="46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6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 sz="2600" b="1">
                <a:solidFill>
                  <a:srgbClr val="00706B"/>
                </a:solidFill>
                <a:sym typeface="+mn-lt"/>
                <a:latin typeface="Arial"/>
                <a:cs typeface="+mn-ea"/>
              </a:rPr>
              <a:t>Protect margins, liquidity and supply</a:t>
            </a:r>
          </a:p>
        </p:txBody>
      </p:sp>
      <p:sp>
        <p:nvSpPr>
          <p:cNvPr id="52" name="文本框 7 copy"/>
          <p:cNvSpPr txBox="1"/>
          <p:nvPr/>
        </p:nvSpPr>
        <p:spPr>
          <a:xfrm>
            <a:off x="5100523" y="801929"/>
            <a:ext cx="5640934" cy="92354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dirty="0" sz="1450" b="1">
                <a:solidFill>
                  <a:schemeClr val="tx1"/>
                </a:solidFill>
                <a:sym typeface="+mn-lt"/>
                <a:latin typeface="Arial"/>
                <a:cs typeface="+mn-ea"/>
              </a:rPr>
              <a:t>Financing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dirty="0" sz="1450" b="1">
                <a:solidFill>
                  <a:schemeClr val="tx1"/>
                </a:solidFill>
                <a:sym typeface="+mn-lt"/>
                <a:latin typeface="Arial"/>
                <a:cs typeface="+mn-ea"/>
              </a:rPr>
              <a:t>4% inflation; easing dissipated — keep liquidity tight (p.16).</a:t>
            </a:r>
          </a:p>
        </p:txBody>
      </p:sp>
      <p:sp>
        <p:nvSpPr>
          <p:cNvPr id="53" name="AI textbox 53"/>
          <p:cNvSpPr txBox="1"/>
          <p:nvPr/>
        </p:nvSpPr>
        <p:spPr>
          <a:xfrm>
            <a:off x="640080" y="6144768"/>
            <a:ext cx="10908792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rmAutofit/>
          </a:bodyPr>
          <a:lstStyle/>
          <a:p>
            <a:pPr algn="l"/>
            <a:r>
              <a:rPr lang="en-US" sz="1400" dirty="0">
                <a:solidFill>
                  <a:srgbClr val="000000"/>
                </a:solidFill>
              </a:rPr>
              <a:t>Source: World Bank, Global Economic Prospects, June 2026, Chapter 1, pp. 3, 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UyZGM1MjdmZTVkYmJjN2MwN2JhNDQ5N2MwNzUxYW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8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8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LINEWEIGHT" val="0.5"/>
  <p:tag name="HEIGHT" val="117.9087"/>
  <p:tag name="WIDTH" val="125.355"/>
  <p:tag name="LEFT" val="420.9988"/>
  <p:tag name="TOP" val="116.077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503069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LINEWEIGHT" val="0.5"/>
  <p:tag name="HEIGHT" val="117.9087"/>
  <p:tag name="WIDTH" val="125.355"/>
  <p:tag name="LEFT" val="702.4276"/>
  <p:tag name="TOP" val="148.220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27.06291"/>
  <p:tag name="WIDTH" val="125.355"/>
  <p:tag name="LEFT" val="702.4276"/>
  <p:tag name="TOP" val="148.220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0"/>
  <p:tag name="MARGINRIGHT" val="0"/>
  <p:tag name="MARGINLEFT" val="0"/>
  <p:tag name="MARGINTOP" val="0"/>
  <p:tag name="FONTSIZE" val="16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19.38748"/>
  <p:tag name="WIDTH" val="57.30425"/>
  <p:tag name="LEFT" val="736.4528"/>
  <p:tag name="TOP" val="152.058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183.910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194.868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205.827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216.786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227.744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238.703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249.662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503069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LINEWEIGHT" val="0.5749606"/>
  <p:tag name="HEIGHT" val="117.9087"/>
  <p:tag name="WIDTH" val="125.355"/>
  <p:tag name="LEFT" val="420.9988"/>
  <p:tag name="TOP" val="116.077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27.06291"/>
  <p:tag name="WIDTH" val="125.355"/>
  <p:tag name="LEFT" val="420.9988"/>
  <p:tag name="TOP" val="116.077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0"/>
  <p:tag name="MARGINRIGHT" val="0"/>
  <p:tag name="MARGINLEFT" val="0"/>
  <p:tag name="MARGINTOP" val="0"/>
  <p:tag name="FONTSIZE" val="18.4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22.29559"/>
  <p:tag name="WIDTH" val="65.88725"/>
  <p:tag name="LEFT" val="450.7325"/>
  <p:tag name="TOP" val="118.461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151.767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162.725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173.684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184.643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195.60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206.560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217.519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1.5"/>
  <p:tag name="HEIGHT" val="157.0455"/>
  <p:tag name="WIDTH" val="583.6152"/>
  <p:tag name="LEFT" val="251.6828"/>
  <p:tag name="TOP" val="178.559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8.474725"/>
  <p:tag name="WIDTH" val="8.504016"/>
  <p:tag name="LEFT" val="297.1758"/>
  <p:tag name="TOP" val="296.820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8.474725"/>
  <p:tag name="WIDTH" val="8.504016"/>
  <p:tag name="LEFT" val="401.0689"/>
  <p:tag name="TOP" val="184.320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8.503937"/>
  <p:tag name="WIDTH" val="8.533307"/>
  <p:tag name="LEFT" val="548.8098"/>
  <p:tag name="TOP" val="174.362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8.503937"/>
  <p:tag name="WIDTH" val="8.533307"/>
  <p:tag name="LEFT" val="698.7968"/>
  <p:tag name="TOP" val="187.25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8.474725"/>
  <p:tag name="WIDTH" val="8.504016"/>
  <p:tag name="LEFT" val="780.1099"/>
  <p:tag name="TOP" val="297.572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heme/theme1.xml><?xml version="1.0" encoding="utf-8"?>
<a:theme xmlns:a="http://schemas.openxmlformats.org/drawingml/2006/main" name="WPS">
  <a:themeElements>
    <a:clrScheme name="蓝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w4crj4n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4crj4n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BFE"/>
      </a:accent1>
      <a:accent2>
        <a:srgbClr val="243952"/>
      </a:accent2>
      <a:accent3>
        <a:srgbClr val="FFFFFF"/>
      </a:accent3>
      <a:accent4>
        <a:srgbClr val="D25155"/>
      </a:accent4>
      <a:accent5>
        <a:srgbClr val="D25155"/>
      </a:accent5>
      <a:accent6>
        <a:srgbClr val="70AD47"/>
      </a:accent6>
      <a:hlink>
        <a:srgbClr val="0563C1"/>
      </a:hlink>
      <a:folHlink>
        <a:srgbClr val="954F72"/>
      </a:folHlink>
    </a:clrScheme>
    <a:fontScheme name="w4crj4n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1507</Words>
  <Application>Microsoft Office PowerPoint</Application>
  <PresentationFormat>宽屏</PresentationFormat>
  <Paragraphs>259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Arial</vt:lpstr>
      <vt:lpstr>Calibri</vt:lpstr>
      <vt:lpstr>WPS</vt:lpstr>
      <vt:lpstr>1_WPS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Lyad</dc:creator>
  <cp:lastModifiedBy>毅 梅</cp:lastModifiedBy>
  <cp:revision>62</cp:revision>
  <dcterms:created xsi:type="dcterms:W3CDTF">2023-08-09T12:44:00Z</dcterms:created>
  <dcterms:modified xsi:type="dcterms:W3CDTF">2025-07-02T02:27:56Z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2052-12.1.0.17147</vt:lpwstr>
  </property>
</Properties>
</file>